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slides/slide50.xml" ContentType="application/vnd.openxmlformats-officedocument.presentationml.slide+xml"/>
  <Override PartName="/ppt/slides/slide60.xml" ContentType="application/vnd.openxmlformats-officedocument.presentationml.slide+xml"/>
  <Override PartName="/ppt/slides/slide70.xml" ContentType="application/vnd.openxmlformats-officedocument.presentationml.slide+xml"/>
  <Override PartName="/ppt/slides/slide120.xml" ContentType="application/vnd.openxmlformats-officedocument.presentationml.slide+xml"/>
  <Override PartName="/ppt/slides/slide130.xml" ContentType="application/vnd.openxmlformats-officedocument.presentationml.slide+xml"/>
  <Override PartName="/ppt/slides/slide80.xml" ContentType="application/vnd.openxmlformats-officedocument.presentationml.slide+xml"/>
  <Override PartName="/ppt/slides/slide201.xml" ContentType="application/vnd.openxmlformats-officedocument.presentationml.slide+xml"/>
  <Override PartName="/ppt/slides/slide180.xml" ContentType="application/vnd.openxmlformats-officedocument.presentationml.slide+xml"/>
  <Override PartName="/ppt/slides/slide90.xml" ContentType="application/vnd.openxmlformats-officedocument.presentationml.slide+xml"/>
  <Override PartName="/ppt/slides/slide100.xml" ContentType="application/vnd.openxmlformats-officedocument.presentationml.slide+xml"/>
  <Override PartName="/ppt/slides/slide110.xml" ContentType="application/vnd.openxmlformats-officedocument.presentationml.slide+xml"/>
  <Override PartName="/ppt/slides/slide150.xml" ContentType="application/vnd.openxmlformats-officedocument.presentationml.slide+xml"/>
  <Override PartName="/ppt/slides/slide160.xml" ContentType="application/vnd.openxmlformats-officedocument.presentationml.slide+xml"/>
  <Override PartName="/ppt/slides/slide170.xml" ContentType="application/vnd.openxmlformats-officedocument.presentationml.slide+xml"/>
  <Override PartName="/ppt/slides/slide190.xml" ContentType="application/vnd.openxmlformats-officedocument.presentationml.slide+xml"/>
  <Override PartName="/ppt/slides/slide20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0" r:id="rId3"/>
    <p:sldId id="257" r:id="rId4"/>
    <p:sldId id="282" r:id="rId5"/>
    <p:sldId id="283" r:id="rId6"/>
    <p:sldId id="284" r:id="rId7"/>
    <p:sldId id="285" r:id="rId8"/>
    <p:sldId id="302" r:id="rId9"/>
    <p:sldId id="258" r:id="rId10"/>
    <p:sldId id="287" r:id="rId11"/>
    <p:sldId id="288" r:id="rId12"/>
    <p:sldId id="286" r:id="rId13"/>
    <p:sldId id="289" r:id="rId14"/>
    <p:sldId id="290" r:id="rId15"/>
    <p:sldId id="291" r:id="rId16"/>
    <p:sldId id="292" r:id="rId17"/>
    <p:sldId id="293" r:id="rId18"/>
    <p:sldId id="294" r:id="rId19"/>
    <p:sldId id="298" r:id="rId20"/>
    <p:sldId id="295" r:id="rId21"/>
    <p:sldId id="296" r:id="rId22"/>
    <p:sldId id="299" r:id="rId23"/>
    <p:sldId id="297" r:id="rId24"/>
    <p:sldId id="300" r:id="rId25"/>
    <p:sldId id="301" r:id="rId26"/>
    <p:sldId id="304" r:id="rId27"/>
    <p:sldId id="305" r:id="rId28"/>
    <p:sldId id="306" r:id="rId29"/>
    <p:sldId id="307" r:id="rId30"/>
    <p:sldId id="308" r:id="rId31"/>
    <p:sldId id="28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07D6C5-F755-47BD-9F64-3A5602739316}">
          <p14:sldIdLst>
            <p14:sldId id="256"/>
            <p14:sldId id="280"/>
            <p14:sldId id="257"/>
          </p14:sldIdLst>
        </p14:section>
        <p14:section name="Quantum computing" id="{AFE37554-3013-4B1C-A7F1-3BEF05922D49}">
          <p14:sldIdLst>
            <p14:sldId id="282"/>
            <p14:sldId id="283"/>
            <p14:sldId id="284"/>
            <p14:sldId id="285"/>
            <p14:sldId id="302"/>
            <p14:sldId id="258"/>
            <p14:sldId id="287"/>
            <p14:sldId id="288"/>
            <p14:sldId id="286"/>
            <p14:sldId id="289"/>
            <p14:sldId id="290"/>
            <p14:sldId id="291"/>
            <p14:sldId id="292"/>
            <p14:sldId id="293"/>
            <p14:sldId id="294"/>
            <p14:sldId id="298"/>
            <p14:sldId id="295"/>
            <p14:sldId id="296"/>
            <p14:sldId id="299"/>
            <p14:sldId id="297"/>
            <p14:sldId id="300"/>
            <p14:sldId id="301"/>
            <p14:sldId id="304"/>
            <p14:sldId id="305"/>
            <p14:sldId id="306"/>
            <p14:sldId id="307"/>
            <p14:sldId id="308"/>
          </p14:sldIdLst>
        </p14:section>
        <p14:section name="source" id="{086728F0-F70F-4DC3-8C2A-C8F336D2F0DF}">
          <p14:sldIdLst>
            <p14:sldId id="281"/>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CA9D"/>
    <a:srgbClr val="73BB8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660"/>
  </p:normalViewPr>
  <p:slideViewPr>
    <p:cSldViewPr snapToGrid="0" showGuides="1">
      <p:cViewPr>
        <p:scale>
          <a:sx n="75" d="100"/>
          <a:sy n="75" d="100"/>
        </p:scale>
        <p:origin x="485" y="48"/>
      </p:cViewPr>
      <p:guideLst>
        <p:guide orient="horz" pos="2160"/>
        <p:guide pos="3816"/>
      </p:guideLst>
    </p:cSldViewPr>
  </p:slideViewPr>
  <p:notesTextViewPr>
    <p:cViewPr>
      <p:scale>
        <a:sx n="150" d="100"/>
        <a:sy n="150" d="100"/>
      </p:scale>
      <p:origin x="0" y="0"/>
    </p:cViewPr>
  </p:notesTextViewPr>
  <p:notesViewPr>
    <p:cSldViewPr snapToGrid="0" showGuides="1">
      <p:cViewPr varScale="1">
        <p:scale>
          <a:sx n="63" d="100"/>
          <a:sy n="63" d="100"/>
        </p:scale>
        <p:origin x="2352"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E56853-8256-49EB-A9ED-F61FAF790E14}" type="doc">
      <dgm:prSet loTypeId="urn:microsoft.com/office/officeart/2016/7/layout/RepeatingBendingProcessNew" loCatId="process" qsTypeId="urn:microsoft.com/office/officeart/2005/8/quickstyle/simple4" qsCatId="simple" csTypeId="urn:microsoft.com/office/officeart/2005/8/colors/accent0_3" csCatId="mainScheme" phldr="1"/>
      <dgm:spPr/>
      <dgm:t>
        <a:bodyPr/>
        <a:lstStyle/>
        <a:p>
          <a:endParaRPr lang="en-US"/>
        </a:p>
      </dgm:t>
    </dgm:pt>
    <dgm:pt modelId="{84A2C278-933B-4F4A-A84F-1245952BB24C}">
      <dgm:prSet custT="1"/>
      <dgm:spPr/>
      <dgm:t>
        <a:bodyPr/>
        <a:lstStyle/>
        <a:p>
          <a:r>
            <a:rPr lang="en-US" sz="2600" b="1" kern="1200" dirty="0">
              <a:solidFill>
                <a:prstClr val="white"/>
              </a:solidFill>
              <a:latin typeface="Calibri" panose="020F0502020204030204"/>
              <a:ea typeface="+mn-ea"/>
              <a:cs typeface="+mn-cs"/>
            </a:rPr>
            <a:t>DATA Overview</a:t>
          </a:r>
          <a:r>
            <a:rPr lang="en-US" sz="2600" b="1" kern="1200" dirty="0"/>
            <a:t>	</a:t>
          </a:r>
        </a:p>
      </dgm:t>
    </dgm:pt>
    <dgm:pt modelId="{F19F435C-5280-4BD0-B724-96546BC0F61F}" type="parTrans" cxnId="{04B133CC-A224-49F4-9FEA-3F91B0029011}">
      <dgm:prSet/>
      <dgm:spPr/>
      <dgm:t>
        <a:bodyPr/>
        <a:lstStyle/>
        <a:p>
          <a:endParaRPr lang="en-US"/>
        </a:p>
      </dgm:t>
    </dgm:pt>
    <dgm:pt modelId="{73E74DFD-9EB5-4D61-AB06-F94C78088037}" type="sibTrans" cxnId="{04B133CC-A224-49F4-9FEA-3F91B0029011}">
      <dgm:prSet/>
      <dgm:spPr/>
      <dgm:t>
        <a:bodyPr/>
        <a:lstStyle/>
        <a:p>
          <a:endParaRPr lang="en-US"/>
        </a:p>
      </dgm:t>
    </dgm:pt>
    <dgm:pt modelId="{0719809A-55F8-428F-93E7-247100B0B414}">
      <dgm:prSet custT="1"/>
      <dgm:spPr/>
      <dgm:t>
        <a:bodyPr/>
        <a:lstStyle/>
        <a:p>
          <a:r>
            <a:rPr lang="en-US" sz="2600" b="1" kern="1200" dirty="0">
              <a:solidFill>
                <a:prstClr val="white"/>
              </a:solidFill>
              <a:latin typeface="Calibri" panose="020F0502020204030204"/>
              <a:ea typeface="+mn-ea"/>
              <a:cs typeface="+mn-cs"/>
            </a:rPr>
            <a:t>Data Cleaning</a:t>
          </a:r>
        </a:p>
      </dgm:t>
    </dgm:pt>
    <dgm:pt modelId="{D8B33810-8BAC-4344-864B-4D485283E542}" type="parTrans" cxnId="{1B779595-41D5-4ECC-8783-014D451E2D11}">
      <dgm:prSet/>
      <dgm:spPr/>
      <dgm:t>
        <a:bodyPr/>
        <a:lstStyle/>
        <a:p>
          <a:endParaRPr lang="en-US"/>
        </a:p>
      </dgm:t>
    </dgm:pt>
    <dgm:pt modelId="{D35F4B27-83D4-4DA2-B08E-56FB3D0BCA30}" type="sibTrans" cxnId="{1B779595-41D5-4ECC-8783-014D451E2D11}">
      <dgm:prSet/>
      <dgm:spPr/>
      <dgm:t>
        <a:bodyPr/>
        <a:lstStyle/>
        <a:p>
          <a:endParaRPr lang="en-US"/>
        </a:p>
      </dgm:t>
    </dgm:pt>
    <dgm:pt modelId="{921DEAC3-77E5-45E9-AB9A-A626F2BA22B5}">
      <dgm:prSet custT="1"/>
      <dgm:spPr/>
      <dgm:t>
        <a:bodyPr/>
        <a:lstStyle/>
        <a:p>
          <a:pPr marL="0" lvl="0" indent="0" algn="l" defTabSz="1155700">
            <a:lnSpc>
              <a:spcPct val="90000"/>
            </a:lnSpc>
            <a:spcBef>
              <a:spcPct val="0"/>
            </a:spcBef>
            <a:spcAft>
              <a:spcPct val="35000"/>
            </a:spcAft>
            <a:buNone/>
          </a:pPr>
          <a:r>
            <a:rPr lang="en-US" sz="2600" b="1" kern="1200" dirty="0">
              <a:solidFill>
                <a:prstClr val="white"/>
              </a:solidFill>
              <a:latin typeface="Calibri" panose="020F0502020204030204"/>
              <a:ea typeface="+mn-ea"/>
              <a:cs typeface="+mn-cs"/>
            </a:rPr>
            <a:t>Data modeling</a:t>
          </a:r>
        </a:p>
      </dgm:t>
    </dgm:pt>
    <dgm:pt modelId="{D08B6252-F84F-44AF-A7AC-D594288D108C}" type="parTrans" cxnId="{F7394AC0-5F8C-468F-8138-4375F2727B11}">
      <dgm:prSet/>
      <dgm:spPr/>
      <dgm:t>
        <a:bodyPr/>
        <a:lstStyle/>
        <a:p>
          <a:endParaRPr lang="en-US"/>
        </a:p>
      </dgm:t>
    </dgm:pt>
    <dgm:pt modelId="{308F672C-9462-4C53-B78E-206F1A0D7ACA}" type="sibTrans" cxnId="{F7394AC0-5F8C-468F-8138-4375F2727B11}">
      <dgm:prSet/>
      <dgm:spPr/>
      <dgm:t>
        <a:bodyPr/>
        <a:lstStyle/>
        <a:p>
          <a:endParaRPr lang="en-US"/>
        </a:p>
      </dgm:t>
    </dgm:pt>
    <dgm:pt modelId="{A670FE47-9133-4CA7-BDA6-FF01F6D2BF39}">
      <dgm:prSet custT="1"/>
      <dgm:spPr/>
      <dgm:t>
        <a:bodyPr/>
        <a:lstStyle/>
        <a:p>
          <a:r>
            <a:rPr lang="en-US" sz="2600" b="1" kern="1200" dirty="0">
              <a:solidFill>
                <a:prstClr val="white"/>
              </a:solidFill>
              <a:latin typeface="Calibri" panose="020F0502020204030204"/>
              <a:ea typeface="+mn-ea"/>
              <a:cs typeface="+mn-cs"/>
            </a:rPr>
            <a:t>Measures </a:t>
          </a:r>
        </a:p>
      </dgm:t>
    </dgm:pt>
    <dgm:pt modelId="{67390B8C-95AC-4DD2-9CBF-479E7E37F7A1}" type="parTrans" cxnId="{EE2C4534-8519-4C00-AD43-5A301B2E9172}">
      <dgm:prSet/>
      <dgm:spPr/>
      <dgm:t>
        <a:bodyPr/>
        <a:lstStyle/>
        <a:p>
          <a:endParaRPr lang="en-US"/>
        </a:p>
      </dgm:t>
    </dgm:pt>
    <dgm:pt modelId="{D5B5C722-FC49-4CD7-B3A4-B6E97D0CE4F5}" type="sibTrans" cxnId="{EE2C4534-8519-4C00-AD43-5A301B2E9172}">
      <dgm:prSet/>
      <dgm:spPr/>
      <dgm:t>
        <a:bodyPr/>
        <a:lstStyle/>
        <a:p>
          <a:endParaRPr lang="en-US"/>
        </a:p>
      </dgm:t>
    </dgm:pt>
    <dgm:pt modelId="{2290D3D8-E5A8-4CDD-920A-53CE52C95F00}">
      <dgm:prSet custT="1"/>
      <dgm:spPr/>
      <dgm:t>
        <a:bodyPr/>
        <a:lstStyle/>
        <a:p>
          <a:r>
            <a:rPr lang="en-US" sz="2600" b="1" kern="1200" dirty="0">
              <a:solidFill>
                <a:prstClr val="white"/>
              </a:solidFill>
              <a:latin typeface="Calibri" panose="020F0502020204030204"/>
            </a:rPr>
            <a:t>Key Insights &amp; Recommendations</a:t>
          </a:r>
          <a:endParaRPr lang="en-US" sz="2600" b="1" kern="1200" dirty="0">
            <a:solidFill>
              <a:prstClr val="white"/>
            </a:solidFill>
            <a:latin typeface="Calibri" panose="020F0502020204030204"/>
            <a:ea typeface="+mn-ea"/>
            <a:cs typeface="+mn-cs"/>
          </a:endParaRPr>
        </a:p>
      </dgm:t>
    </dgm:pt>
    <dgm:pt modelId="{B31D077B-E5DC-46B9-BB34-32D0725E7B64}" type="parTrans" cxnId="{471E3EB3-375B-4C25-ADBA-3972952E95C1}">
      <dgm:prSet/>
      <dgm:spPr/>
      <dgm:t>
        <a:bodyPr/>
        <a:lstStyle/>
        <a:p>
          <a:endParaRPr lang="en-US"/>
        </a:p>
      </dgm:t>
    </dgm:pt>
    <dgm:pt modelId="{8D7E79A5-EFFF-45FC-91B4-A734620F5E7A}" type="sibTrans" cxnId="{471E3EB3-375B-4C25-ADBA-3972952E95C1}">
      <dgm:prSet/>
      <dgm:spPr/>
      <dgm:t>
        <a:bodyPr/>
        <a:lstStyle/>
        <a:p>
          <a:endParaRPr lang="en-US"/>
        </a:p>
      </dgm:t>
    </dgm:pt>
    <dgm:pt modelId="{77DB00AB-CF1E-4249-B573-CA3EB0233FE9}">
      <dgm:prSet custT="1"/>
      <dgm:spPr/>
      <dgm:t>
        <a:bodyPr/>
        <a:lstStyle/>
        <a:p>
          <a:r>
            <a:rPr lang="en-US" sz="2600" b="1" kern="1200" dirty="0">
              <a:solidFill>
                <a:prstClr val="white"/>
              </a:solidFill>
              <a:latin typeface="Calibri" panose="020F0502020204030204"/>
              <a:ea typeface="+mn-ea"/>
              <a:cs typeface="+mn-cs"/>
            </a:rPr>
            <a:t>Project</a:t>
          </a:r>
          <a:r>
            <a:rPr lang="en-US" sz="2600" kern="1200" dirty="0">
              <a:solidFill>
                <a:schemeClr val="bg1"/>
              </a:solidFill>
            </a:rPr>
            <a:t> </a:t>
          </a:r>
          <a:r>
            <a:rPr lang="en-US" sz="2600" b="1" kern="1200" dirty="0">
              <a:solidFill>
                <a:prstClr val="white"/>
              </a:solidFill>
              <a:latin typeface="Calibri" panose="020F0502020204030204"/>
              <a:ea typeface="+mn-ea"/>
              <a:cs typeface="+mn-cs"/>
            </a:rPr>
            <a:t>Overview</a:t>
          </a:r>
          <a:r>
            <a:rPr lang="en-US" sz="2600" kern="1200" dirty="0">
              <a:solidFill>
                <a:schemeClr val="bg1"/>
              </a:solidFill>
            </a:rPr>
            <a:t>	</a:t>
          </a:r>
          <a:endParaRPr lang="en-US" sz="2600" b="1" kern="1200" dirty="0">
            <a:solidFill>
              <a:schemeClr val="bg1"/>
            </a:solidFill>
          </a:endParaRPr>
        </a:p>
      </dgm:t>
    </dgm:pt>
    <dgm:pt modelId="{C2464D40-7D8A-499B-8BF0-32012630F777}" type="sibTrans" cxnId="{34B5EEB0-A36D-4C22-BAD4-8A46B1A2998C}">
      <dgm:prSet/>
      <dgm:spPr/>
      <dgm:t>
        <a:bodyPr/>
        <a:lstStyle/>
        <a:p>
          <a:endParaRPr lang="en-US"/>
        </a:p>
      </dgm:t>
    </dgm:pt>
    <dgm:pt modelId="{DEE82B0D-B27F-406D-82FB-0C7DC712490F}" type="parTrans" cxnId="{34B5EEB0-A36D-4C22-BAD4-8A46B1A2998C}">
      <dgm:prSet/>
      <dgm:spPr/>
      <dgm:t>
        <a:bodyPr/>
        <a:lstStyle/>
        <a:p>
          <a:endParaRPr lang="en-US"/>
        </a:p>
      </dgm:t>
    </dgm:pt>
    <dgm:pt modelId="{BB86DF95-64CA-4F4F-B22F-72A999F0A597}" type="pres">
      <dgm:prSet presAssocID="{3EE56853-8256-49EB-A9ED-F61FAF790E14}" presName="Name0" presStyleCnt="0">
        <dgm:presLayoutVars>
          <dgm:dir/>
          <dgm:resizeHandles val="exact"/>
        </dgm:presLayoutVars>
      </dgm:prSet>
      <dgm:spPr/>
    </dgm:pt>
    <dgm:pt modelId="{E4779A82-DBDF-427F-97C8-362C0B837EB3}" type="pres">
      <dgm:prSet presAssocID="{77DB00AB-CF1E-4249-B573-CA3EB0233FE9}" presName="node" presStyleLbl="node1" presStyleIdx="0" presStyleCnt="6">
        <dgm:presLayoutVars>
          <dgm:bulletEnabled val="1"/>
        </dgm:presLayoutVars>
      </dgm:prSet>
      <dgm:spPr/>
    </dgm:pt>
    <dgm:pt modelId="{15EF10E0-2387-4C40-A7FE-E1417F0E2250}" type="pres">
      <dgm:prSet presAssocID="{C2464D40-7D8A-499B-8BF0-32012630F777}" presName="sibTrans" presStyleLbl="sibTrans1D1" presStyleIdx="0" presStyleCnt="5"/>
      <dgm:spPr/>
    </dgm:pt>
    <dgm:pt modelId="{E47E86AD-337D-441F-95F7-BAD01CB9341F}" type="pres">
      <dgm:prSet presAssocID="{C2464D40-7D8A-499B-8BF0-32012630F777}" presName="connectorText" presStyleLbl="sibTrans1D1" presStyleIdx="0" presStyleCnt="5"/>
      <dgm:spPr/>
    </dgm:pt>
    <dgm:pt modelId="{43612AD8-9300-4612-AD89-0A6D2CF7056E}" type="pres">
      <dgm:prSet presAssocID="{84A2C278-933B-4F4A-A84F-1245952BB24C}" presName="node" presStyleLbl="node1" presStyleIdx="1" presStyleCnt="6">
        <dgm:presLayoutVars>
          <dgm:bulletEnabled val="1"/>
        </dgm:presLayoutVars>
      </dgm:prSet>
      <dgm:spPr/>
    </dgm:pt>
    <dgm:pt modelId="{4AE7D874-961C-4C62-95D6-29AB3A2A03D2}" type="pres">
      <dgm:prSet presAssocID="{73E74DFD-9EB5-4D61-AB06-F94C78088037}" presName="sibTrans" presStyleLbl="sibTrans1D1" presStyleIdx="1" presStyleCnt="5"/>
      <dgm:spPr/>
    </dgm:pt>
    <dgm:pt modelId="{A33D2F7F-7971-483F-A323-4EEFD228213D}" type="pres">
      <dgm:prSet presAssocID="{73E74DFD-9EB5-4D61-AB06-F94C78088037}" presName="connectorText" presStyleLbl="sibTrans1D1" presStyleIdx="1" presStyleCnt="5"/>
      <dgm:spPr/>
    </dgm:pt>
    <dgm:pt modelId="{63972E14-B009-4864-B4B2-D2F4DE6FF921}" type="pres">
      <dgm:prSet presAssocID="{0719809A-55F8-428F-93E7-247100B0B414}" presName="node" presStyleLbl="node1" presStyleIdx="2" presStyleCnt="6">
        <dgm:presLayoutVars>
          <dgm:bulletEnabled val="1"/>
        </dgm:presLayoutVars>
      </dgm:prSet>
      <dgm:spPr/>
    </dgm:pt>
    <dgm:pt modelId="{046904DE-9A0F-4CA5-9904-5465FA1C7B45}" type="pres">
      <dgm:prSet presAssocID="{D35F4B27-83D4-4DA2-B08E-56FB3D0BCA30}" presName="sibTrans" presStyleLbl="sibTrans1D1" presStyleIdx="2" presStyleCnt="5"/>
      <dgm:spPr/>
    </dgm:pt>
    <dgm:pt modelId="{5410456A-1692-495C-B284-17542087AB78}" type="pres">
      <dgm:prSet presAssocID="{D35F4B27-83D4-4DA2-B08E-56FB3D0BCA30}" presName="connectorText" presStyleLbl="sibTrans1D1" presStyleIdx="2" presStyleCnt="5"/>
      <dgm:spPr/>
    </dgm:pt>
    <dgm:pt modelId="{24D3775A-E2FA-4474-89E2-78DF0FB95A1A}" type="pres">
      <dgm:prSet presAssocID="{921DEAC3-77E5-45E9-AB9A-A626F2BA22B5}" presName="node" presStyleLbl="node1" presStyleIdx="3" presStyleCnt="6">
        <dgm:presLayoutVars>
          <dgm:bulletEnabled val="1"/>
        </dgm:presLayoutVars>
      </dgm:prSet>
      <dgm:spPr/>
    </dgm:pt>
    <dgm:pt modelId="{8A7B52F0-CBFE-41E8-8721-C29E0A697B6A}" type="pres">
      <dgm:prSet presAssocID="{308F672C-9462-4C53-B78E-206F1A0D7ACA}" presName="sibTrans" presStyleLbl="sibTrans1D1" presStyleIdx="3" presStyleCnt="5"/>
      <dgm:spPr/>
    </dgm:pt>
    <dgm:pt modelId="{E66B1347-C81E-47A9-B4AD-E1995AA6A244}" type="pres">
      <dgm:prSet presAssocID="{308F672C-9462-4C53-B78E-206F1A0D7ACA}" presName="connectorText" presStyleLbl="sibTrans1D1" presStyleIdx="3" presStyleCnt="5"/>
      <dgm:spPr/>
    </dgm:pt>
    <dgm:pt modelId="{646F1DD2-C405-4FEC-BF78-66DDE62EB927}" type="pres">
      <dgm:prSet presAssocID="{A670FE47-9133-4CA7-BDA6-FF01F6D2BF39}" presName="node" presStyleLbl="node1" presStyleIdx="4" presStyleCnt="6">
        <dgm:presLayoutVars>
          <dgm:bulletEnabled val="1"/>
        </dgm:presLayoutVars>
      </dgm:prSet>
      <dgm:spPr/>
    </dgm:pt>
    <dgm:pt modelId="{E5E319B5-E62E-4744-8B52-2C3827717F86}" type="pres">
      <dgm:prSet presAssocID="{D5B5C722-FC49-4CD7-B3A4-B6E97D0CE4F5}" presName="sibTrans" presStyleLbl="sibTrans1D1" presStyleIdx="4" presStyleCnt="5"/>
      <dgm:spPr/>
    </dgm:pt>
    <dgm:pt modelId="{FE6E0DE6-8B17-4829-A717-479AE595EB31}" type="pres">
      <dgm:prSet presAssocID="{D5B5C722-FC49-4CD7-B3A4-B6E97D0CE4F5}" presName="connectorText" presStyleLbl="sibTrans1D1" presStyleIdx="4" presStyleCnt="5"/>
      <dgm:spPr/>
    </dgm:pt>
    <dgm:pt modelId="{C300FE7E-0430-49C2-AAFB-9B8FC42D434F}" type="pres">
      <dgm:prSet presAssocID="{2290D3D8-E5A8-4CDD-920A-53CE52C95F00}" presName="node" presStyleLbl="node1" presStyleIdx="5" presStyleCnt="6">
        <dgm:presLayoutVars>
          <dgm:bulletEnabled val="1"/>
        </dgm:presLayoutVars>
      </dgm:prSet>
      <dgm:spPr/>
    </dgm:pt>
  </dgm:ptLst>
  <dgm:cxnLst>
    <dgm:cxn modelId="{10FCE706-28CD-42CE-BC0A-B3C49FB34F7C}" type="presOf" srcId="{D35F4B27-83D4-4DA2-B08E-56FB3D0BCA30}" destId="{046904DE-9A0F-4CA5-9904-5465FA1C7B45}" srcOrd="0" destOrd="0" presId="urn:microsoft.com/office/officeart/2016/7/layout/RepeatingBendingProcessNew"/>
    <dgm:cxn modelId="{1FA15B0D-1FCE-4B5B-8557-1A98A9011635}" type="presOf" srcId="{73E74DFD-9EB5-4D61-AB06-F94C78088037}" destId="{4AE7D874-961C-4C62-95D6-29AB3A2A03D2}" srcOrd="0" destOrd="0" presId="urn:microsoft.com/office/officeart/2016/7/layout/RepeatingBendingProcessNew"/>
    <dgm:cxn modelId="{4C268414-344D-4FA6-B37A-EF98D1FFDA30}" type="presOf" srcId="{84A2C278-933B-4F4A-A84F-1245952BB24C}" destId="{43612AD8-9300-4612-AD89-0A6D2CF7056E}" srcOrd="0" destOrd="0" presId="urn:microsoft.com/office/officeart/2016/7/layout/RepeatingBendingProcessNew"/>
    <dgm:cxn modelId="{8DC3B128-4858-4810-8BF8-54612A37AD6D}" type="presOf" srcId="{0719809A-55F8-428F-93E7-247100B0B414}" destId="{63972E14-B009-4864-B4B2-D2F4DE6FF921}" srcOrd="0" destOrd="0" presId="urn:microsoft.com/office/officeart/2016/7/layout/RepeatingBendingProcessNew"/>
    <dgm:cxn modelId="{EE2C4534-8519-4C00-AD43-5A301B2E9172}" srcId="{3EE56853-8256-49EB-A9ED-F61FAF790E14}" destId="{A670FE47-9133-4CA7-BDA6-FF01F6D2BF39}" srcOrd="4" destOrd="0" parTransId="{67390B8C-95AC-4DD2-9CBF-479E7E37F7A1}" sibTransId="{D5B5C722-FC49-4CD7-B3A4-B6E97D0CE4F5}"/>
    <dgm:cxn modelId="{A2F76440-C9D0-4302-8E83-E08D2B0823C4}" type="presOf" srcId="{73E74DFD-9EB5-4D61-AB06-F94C78088037}" destId="{A33D2F7F-7971-483F-A323-4EEFD228213D}" srcOrd="1" destOrd="0" presId="urn:microsoft.com/office/officeart/2016/7/layout/RepeatingBendingProcessNew"/>
    <dgm:cxn modelId="{8CD6BD44-5BC2-4692-9275-E63774B9AA2C}" type="presOf" srcId="{2290D3D8-E5A8-4CDD-920A-53CE52C95F00}" destId="{C300FE7E-0430-49C2-AAFB-9B8FC42D434F}" srcOrd="0" destOrd="0" presId="urn:microsoft.com/office/officeart/2016/7/layout/RepeatingBendingProcessNew"/>
    <dgm:cxn modelId="{ECB56E55-3DDA-4349-8B09-4248ABF18D63}" type="presOf" srcId="{D35F4B27-83D4-4DA2-B08E-56FB3D0BCA30}" destId="{5410456A-1692-495C-B284-17542087AB78}" srcOrd="1" destOrd="0" presId="urn:microsoft.com/office/officeart/2016/7/layout/RepeatingBendingProcessNew"/>
    <dgm:cxn modelId="{5A675978-0678-483F-8832-F879AFA0B4AC}" type="presOf" srcId="{308F672C-9462-4C53-B78E-206F1A0D7ACA}" destId="{E66B1347-C81E-47A9-B4AD-E1995AA6A244}" srcOrd="1" destOrd="0" presId="urn:microsoft.com/office/officeart/2016/7/layout/RepeatingBendingProcessNew"/>
    <dgm:cxn modelId="{57DF0084-D2C0-4E89-A8B7-B6895E4982D0}" type="presOf" srcId="{D5B5C722-FC49-4CD7-B3A4-B6E97D0CE4F5}" destId="{E5E319B5-E62E-4744-8B52-2C3827717F86}" srcOrd="0" destOrd="0" presId="urn:microsoft.com/office/officeart/2016/7/layout/RepeatingBendingProcessNew"/>
    <dgm:cxn modelId="{4D94BD90-4B8E-4BB5-82FE-693642CCD15F}" type="presOf" srcId="{C2464D40-7D8A-499B-8BF0-32012630F777}" destId="{E47E86AD-337D-441F-95F7-BAD01CB9341F}" srcOrd="1" destOrd="0" presId="urn:microsoft.com/office/officeart/2016/7/layout/RepeatingBendingProcessNew"/>
    <dgm:cxn modelId="{1B779595-41D5-4ECC-8783-014D451E2D11}" srcId="{3EE56853-8256-49EB-A9ED-F61FAF790E14}" destId="{0719809A-55F8-428F-93E7-247100B0B414}" srcOrd="2" destOrd="0" parTransId="{D8B33810-8BAC-4344-864B-4D485283E542}" sibTransId="{D35F4B27-83D4-4DA2-B08E-56FB3D0BCA30}"/>
    <dgm:cxn modelId="{5BA242A1-4582-45ED-96F4-9E24311B966E}" type="presOf" srcId="{C2464D40-7D8A-499B-8BF0-32012630F777}" destId="{15EF10E0-2387-4C40-A7FE-E1417F0E2250}" srcOrd="0" destOrd="0" presId="urn:microsoft.com/office/officeart/2016/7/layout/RepeatingBendingProcessNew"/>
    <dgm:cxn modelId="{D15E0DA6-A6CF-4801-AE56-0AE2A491570E}" type="presOf" srcId="{3EE56853-8256-49EB-A9ED-F61FAF790E14}" destId="{BB86DF95-64CA-4F4F-B22F-72A999F0A597}" srcOrd="0" destOrd="0" presId="urn:microsoft.com/office/officeart/2016/7/layout/RepeatingBendingProcessNew"/>
    <dgm:cxn modelId="{34B5EEB0-A36D-4C22-BAD4-8A46B1A2998C}" srcId="{3EE56853-8256-49EB-A9ED-F61FAF790E14}" destId="{77DB00AB-CF1E-4249-B573-CA3EB0233FE9}" srcOrd="0" destOrd="0" parTransId="{DEE82B0D-B27F-406D-82FB-0C7DC712490F}" sibTransId="{C2464D40-7D8A-499B-8BF0-32012630F777}"/>
    <dgm:cxn modelId="{57AC5FB1-A71D-400C-829D-0752F307669B}" type="presOf" srcId="{77DB00AB-CF1E-4249-B573-CA3EB0233FE9}" destId="{E4779A82-DBDF-427F-97C8-362C0B837EB3}" srcOrd="0" destOrd="0" presId="urn:microsoft.com/office/officeart/2016/7/layout/RepeatingBendingProcessNew"/>
    <dgm:cxn modelId="{471E3EB3-375B-4C25-ADBA-3972952E95C1}" srcId="{3EE56853-8256-49EB-A9ED-F61FAF790E14}" destId="{2290D3D8-E5A8-4CDD-920A-53CE52C95F00}" srcOrd="5" destOrd="0" parTransId="{B31D077B-E5DC-46B9-BB34-32D0725E7B64}" sibTransId="{8D7E79A5-EFFF-45FC-91B4-A734620F5E7A}"/>
    <dgm:cxn modelId="{F7394AC0-5F8C-468F-8138-4375F2727B11}" srcId="{3EE56853-8256-49EB-A9ED-F61FAF790E14}" destId="{921DEAC3-77E5-45E9-AB9A-A626F2BA22B5}" srcOrd="3" destOrd="0" parTransId="{D08B6252-F84F-44AF-A7AC-D594288D108C}" sibTransId="{308F672C-9462-4C53-B78E-206F1A0D7ACA}"/>
    <dgm:cxn modelId="{04B133CC-A224-49F4-9FEA-3F91B0029011}" srcId="{3EE56853-8256-49EB-A9ED-F61FAF790E14}" destId="{84A2C278-933B-4F4A-A84F-1245952BB24C}" srcOrd="1" destOrd="0" parTransId="{F19F435C-5280-4BD0-B724-96546BC0F61F}" sibTransId="{73E74DFD-9EB5-4D61-AB06-F94C78088037}"/>
    <dgm:cxn modelId="{6BD5E0E3-EDEF-41DE-841F-0FD3C2D0E16C}" type="presOf" srcId="{D5B5C722-FC49-4CD7-B3A4-B6E97D0CE4F5}" destId="{FE6E0DE6-8B17-4829-A717-479AE595EB31}" srcOrd="1" destOrd="0" presId="urn:microsoft.com/office/officeart/2016/7/layout/RepeatingBendingProcessNew"/>
    <dgm:cxn modelId="{7931F8E3-D0AC-44A5-BB0E-FB286B490BF3}" type="presOf" srcId="{308F672C-9462-4C53-B78E-206F1A0D7ACA}" destId="{8A7B52F0-CBFE-41E8-8721-C29E0A697B6A}" srcOrd="0" destOrd="0" presId="urn:microsoft.com/office/officeart/2016/7/layout/RepeatingBendingProcessNew"/>
    <dgm:cxn modelId="{B338C2EB-6990-45F3-A951-9F3904424F3D}" type="presOf" srcId="{921DEAC3-77E5-45E9-AB9A-A626F2BA22B5}" destId="{24D3775A-E2FA-4474-89E2-78DF0FB95A1A}" srcOrd="0" destOrd="0" presId="urn:microsoft.com/office/officeart/2016/7/layout/RepeatingBendingProcessNew"/>
    <dgm:cxn modelId="{DC38EEEF-D6EA-4D49-97D2-866575A829A2}" type="presOf" srcId="{A670FE47-9133-4CA7-BDA6-FF01F6D2BF39}" destId="{646F1DD2-C405-4FEC-BF78-66DDE62EB927}" srcOrd="0" destOrd="0" presId="urn:microsoft.com/office/officeart/2016/7/layout/RepeatingBendingProcessNew"/>
    <dgm:cxn modelId="{EF1F959F-681A-44E7-BDC2-3A51FCA2B87D}" type="presParOf" srcId="{BB86DF95-64CA-4F4F-B22F-72A999F0A597}" destId="{E4779A82-DBDF-427F-97C8-362C0B837EB3}" srcOrd="0" destOrd="0" presId="urn:microsoft.com/office/officeart/2016/7/layout/RepeatingBendingProcessNew"/>
    <dgm:cxn modelId="{061F8BF5-1AA2-46BA-A896-15229966672A}" type="presParOf" srcId="{BB86DF95-64CA-4F4F-B22F-72A999F0A597}" destId="{15EF10E0-2387-4C40-A7FE-E1417F0E2250}" srcOrd="1" destOrd="0" presId="urn:microsoft.com/office/officeart/2016/7/layout/RepeatingBendingProcessNew"/>
    <dgm:cxn modelId="{6A4674AA-8A66-4DF8-8515-686692B2F463}" type="presParOf" srcId="{15EF10E0-2387-4C40-A7FE-E1417F0E2250}" destId="{E47E86AD-337D-441F-95F7-BAD01CB9341F}" srcOrd="0" destOrd="0" presId="urn:microsoft.com/office/officeart/2016/7/layout/RepeatingBendingProcessNew"/>
    <dgm:cxn modelId="{956AAE63-D76F-4188-A5A2-E566A526C24E}" type="presParOf" srcId="{BB86DF95-64CA-4F4F-B22F-72A999F0A597}" destId="{43612AD8-9300-4612-AD89-0A6D2CF7056E}" srcOrd="2" destOrd="0" presId="urn:microsoft.com/office/officeart/2016/7/layout/RepeatingBendingProcessNew"/>
    <dgm:cxn modelId="{DB8926C7-5ECA-4AE5-BF1E-77B66B6F6BBE}" type="presParOf" srcId="{BB86DF95-64CA-4F4F-B22F-72A999F0A597}" destId="{4AE7D874-961C-4C62-95D6-29AB3A2A03D2}" srcOrd="3" destOrd="0" presId="urn:microsoft.com/office/officeart/2016/7/layout/RepeatingBendingProcessNew"/>
    <dgm:cxn modelId="{F79B9C74-2D92-4F63-9DB9-32576AD7117C}" type="presParOf" srcId="{4AE7D874-961C-4C62-95D6-29AB3A2A03D2}" destId="{A33D2F7F-7971-483F-A323-4EEFD228213D}" srcOrd="0" destOrd="0" presId="urn:microsoft.com/office/officeart/2016/7/layout/RepeatingBendingProcessNew"/>
    <dgm:cxn modelId="{E5C4974B-E527-475C-B5D0-E8BDDF738A49}" type="presParOf" srcId="{BB86DF95-64CA-4F4F-B22F-72A999F0A597}" destId="{63972E14-B009-4864-B4B2-D2F4DE6FF921}" srcOrd="4" destOrd="0" presId="urn:microsoft.com/office/officeart/2016/7/layout/RepeatingBendingProcessNew"/>
    <dgm:cxn modelId="{EBB92268-D246-45C7-B3DA-F71B9540CC1B}" type="presParOf" srcId="{BB86DF95-64CA-4F4F-B22F-72A999F0A597}" destId="{046904DE-9A0F-4CA5-9904-5465FA1C7B45}" srcOrd="5" destOrd="0" presId="urn:microsoft.com/office/officeart/2016/7/layout/RepeatingBendingProcessNew"/>
    <dgm:cxn modelId="{A9E5C4BD-D026-4C83-A568-EC4020ADC16D}" type="presParOf" srcId="{046904DE-9A0F-4CA5-9904-5465FA1C7B45}" destId="{5410456A-1692-495C-B284-17542087AB78}" srcOrd="0" destOrd="0" presId="urn:microsoft.com/office/officeart/2016/7/layout/RepeatingBendingProcessNew"/>
    <dgm:cxn modelId="{0EB9FC0B-70AA-4152-8E4E-C571B41DF23F}" type="presParOf" srcId="{BB86DF95-64CA-4F4F-B22F-72A999F0A597}" destId="{24D3775A-E2FA-4474-89E2-78DF0FB95A1A}" srcOrd="6" destOrd="0" presId="urn:microsoft.com/office/officeart/2016/7/layout/RepeatingBendingProcessNew"/>
    <dgm:cxn modelId="{DC6F8EA3-35D0-4719-977F-20DC19C40756}" type="presParOf" srcId="{BB86DF95-64CA-4F4F-B22F-72A999F0A597}" destId="{8A7B52F0-CBFE-41E8-8721-C29E0A697B6A}" srcOrd="7" destOrd="0" presId="urn:microsoft.com/office/officeart/2016/7/layout/RepeatingBendingProcessNew"/>
    <dgm:cxn modelId="{566172EB-E78B-44A8-939D-FD8CF32E5AB1}" type="presParOf" srcId="{8A7B52F0-CBFE-41E8-8721-C29E0A697B6A}" destId="{E66B1347-C81E-47A9-B4AD-E1995AA6A244}" srcOrd="0" destOrd="0" presId="urn:microsoft.com/office/officeart/2016/7/layout/RepeatingBendingProcessNew"/>
    <dgm:cxn modelId="{6DF8E16E-D938-4F77-BB4E-FF151153152D}" type="presParOf" srcId="{BB86DF95-64CA-4F4F-B22F-72A999F0A597}" destId="{646F1DD2-C405-4FEC-BF78-66DDE62EB927}" srcOrd="8" destOrd="0" presId="urn:microsoft.com/office/officeart/2016/7/layout/RepeatingBendingProcessNew"/>
    <dgm:cxn modelId="{61695C91-B886-4D53-984F-FB51433796B1}" type="presParOf" srcId="{BB86DF95-64CA-4F4F-B22F-72A999F0A597}" destId="{E5E319B5-E62E-4744-8B52-2C3827717F86}" srcOrd="9" destOrd="0" presId="urn:microsoft.com/office/officeart/2016/7/layout/RepeatingBendingProcessNew"/>
    <dgm:cxn modelId="{39C2E917-2600-400A-8220-6005FEC99AFD}" type="presParOf" srcId="{E5E319B5-E62E-4744-8B52-2C3827717F86}" destId="{FE6E0DE6-8B17-4829-A717-479AE595EB31}" srcOrd="0" destOrd="0" presId="urn:microsoft.com/office/officeart/2016/7/layout/RepeatingBendingProcessNew"/>
    <dgm:cxn modelId="{657C4F89-9724-4D29-8BC1-FA4DA45007DF}" type="presParOf" srcId="{BB86DF95-64CA-4F4F-B22F-72A999F0A597}" destId="{C300FE7E-0430-49C2-AAFB-9B8FC42D434F}"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E56853-8256-49EB-A9ED-F61FAF790E14}"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84A2C278-933B-4F4A-A84F-1245952BB24C}">
      <dgm:prSet/>
      <dgm:spPr/>
      <dgm:t>
        <a:bodyPr/>
        <a:lstStyle/>
        <a:p>
          <a:r>
            <a:rPr lang="en-US" b="1" dirty="0"/>
            <a:t>Belal Mohamed	</a:t>
          </a:r>
        </a:p>
      </dgm:t>
    </dgm:pt>
    <dgm:pt modelId="{F19F435C-5280-4BD0-B724-96546BC0F61F}" type="parTrans" cxnId="{04B133CC-A224-49F4-9FEA-3F91B0029011}">
      <dgm:prSet/>
      <dgm:spPr/>
      <dgm:t>
        <a:bodyPr/>
        <a:lstStyle/>
        <a:p>
          <a:endParaRPr lang="en-US"/>
        </a:p>
      </dgm:t>
    </dgm:pt>
    <dgm:pt modelId="{73E74DFD-9EB5-4D61-AB06-F94C78088037}" type="sibTrans" cxnId="{04B133CC-A224-49F4-9FEA-3F91B0029011}">
      <dgm:prSet/>
      <dgm:spPr/>
      <dgm:t>
        <a:bodyPr/>
        <a:lstStyle/>
        <a:p>
          <a:endParaRPr lang="en-US"/>
        </a:p>
      </dgm:t>
    </dgm:pt>
    <dgm:pt modelId="{0719809A-55F8-428F-93E7-247100B0B414}">
      <dgm:prSet/>
      <dgm:spPr/>
      <dgm:t>
        <a:bodyPr/>
        <a:lstStyle/>
        <a:p>
          <a:r>
            <a:rPr lang="en-US" b="1" dirty="0"/>
            <a:t>Abdelrahman Mohamed	</a:t>
          </a:r>
        </a:p>
      </dgm:t>
    </dgm:pt>
    <dgm:pt modelId="{D8B33810-8BAC-4344-864B-4D485283E542}" type="parTrans" cxnId="{1B779595-41D5-4ECC-8783-014D451E2D11}">
      <dgm:prSet/>
      <dgm:spPr/>
      <dgm:t>
        <a:bodyPr/>
        <a:lstStyle/>
        <a:p>
          <a:endParaRPr lang="en-US"/>
        </a:p>
      </dgm:t>
    </dgm:pt>
    <dgm:pt modelId="{D35F4B27-83D4-4DA2-B08E-56FB3D0BCA30}" type="sibTrans" cxnId="{1B779595-41D5-4ECC-8783-014D451E2D11}">
      <dgm:prSet/>
      <dgm:spPr/>
      <dgm:t>
        <a:bodyPr/>
        <a:lstStyle/>
        <a:p>
          <a:endParaRPr lang="en-US"/>
        </a:p>
      </dgm:t>
    </dgm:pt>
    <dgm:pt modelId="{921DEAC3-77E5-45E9-AB9A-A626F2BA22B5}">
      <dgm:prSet/>
      <dgm:spPr/>
      <dgm:t>
        <a:bodyPr/>
        <a:lstStyle/>
        <a:p>
          <a:r>
            <a:rPr lang="en-US" b="1" dirty="0"/>
            <a:t>Ahmed Magdy</a:t>
          </a:r>
        </a:p>
      </dgm:t>
    </dgm:pt>
    <dgm:pt modelId="{D08B6252-F84F-44AF-A7AC-D594288D108C}" type="parTrans" cxnId="{F7394AC0-5F8C-468F-8138-4375F2727B11}">
      <dgm:prSet/>
      <dgm:spPr/>
      <dgm:t>
        <a:bodyPr/>
        <a:lstStyle/>
        <a:p>
          <a:endParaRPr lang="en-US"/>
        </a:p>
      </dgm:t>
    </dgm:pt>
    <dgm:pt modelId="{308F672C-9462-4C53-B78E-206F1A0D7ACA}" type="sibTrans" cxnId="{F7394AC0-5F8C-468F-8138-4375F2727B11}">
      <dgm:prSet/>
      <dgm:spPr/>
      <dgm:t>
        <a:bodyPr/>
        <a:lstStyle/>
        <a:p>
          <a:endParaRPr lang="en-US"/>
        </a:p>
      </dgm:t>
    </dgm:pt>
    <dgm:pt modelId="{A670FE47-9133-4CA7-BDA6-FF01F6D2BF39}">
      <dgm:prSet/>
      <dgm:spPr/>
      <dgm:t>
        <a:bodyPr/>
        <a:lstStyle/>
        <a:p>
          <a:r>
            <a:rPr lang="en-US" b="1" dirty="0"/>
            <a:t>Mohamed Mostafa</a:t>
          </a:r>
        </a:p>
      </dgm:t>
    </dgm:pt>
    <dgm:pt modelId="{67390B8C-95AC-4DD2-9CBF-479E7E37F7A1}" type="parTrans" cxnId="{EE2C4534-8519-4C00-AD43-5A301B2E9172}">
      <dgm:prSet/>
      <dgm:spPr/>
      <dgm:t>
        <a:bodyPr/>
        <a:lstStyle/>
        <a:p>
          <a:endParaRPr lang="en-US"/>
        </a:p>
      </dgm:t>
    </dgm:pt>
    <dgm:pt modelId="{D5B5C722-FC49-4CD7-B3A4-B6E97D0CE4F5}" type="sibTrans" cxnId="{EE2C4534-8519-4C00-AD43-5A301B2E9172}">
      <dgm:prSet/>
      <dgm:spPr/>
      <dgm:t>
        <a:bodyPr/>
        <a:lstStyle/>
        <a:p>
          <a:endParaRPr lang="en-US"/>
        </a:p>
      </dgm:t>
    </dgm:pt>
    <dgm:pt modelId="{2290D3D8-E5A8-4CDD-920A-53CE52C95F00}">
      <dgm:prSet/>
      <dgm:spPr/>
      <dgm:t>
        <a:bodyPr/>
        <a:lstStyle/>
        <a:p>
          <a:r>
            <a:rPr lang="en-US" b="1" dirty="0"/>
            <a:t>Youssef Mohamed </a:t>
          </a:r>
        </a:p>
      </dgm:t>
    </dgm:pt>
    <dgm:pt modelId="{B31D077B-E5DC-46B9-BB34-32D0725E7B64}" type="parTrans" cxnId="{471E3EB3-375B-4C25-ADBA-3972952E95C1}">
      <dgm:prSet/>
      <dgm:spPr/>
      <dgm:t>
        <a:bodyPr/>
        <a:lstStyle/>
        <a:p>
          <a:endParaRPr lang="en-US"/>
        </a:p>
      </dgm:t>
    </dgm:pt>
    <dgm:pt modelId="{8D7E79A5-EFFF-45FC-91B4-A734620F5E7A}" type="sibTrans" cxnId="{471E3EB3-375B-4C25-ADBA-3972952E95C1}">
      <dgm:prSet/>
      <dgm:spPr/>
      <dgm:t>
        <a:bodyPr/>
        <a:lstStyle/>
        <a:p>
          <a:endParaRPr lang="en-US"/>
        </a:p>
      </dgm:t>
    </dgm:pt>
    <dgm:pt modelId="{77DB00AB-CF1E-4249-B573-CA3EB0233FE9}">
      <dgm:prSet/>
      <dgm:spPr/>
      <dgm:t>
        <a:bodyPr/>
        <a:lstStyle/>
        <a:p>
          <a:r>
            <a:rPr lang="en-US" b="1" dirty="0"/>
            <a:t>Mohamed Magdy</a:t>
          </a:r>
        </a:p>
      </dgm:t>
    </dgm:pt>
    <dgm:pt modelId="{C2464D40-7D8A-499B-8BF0-32012630F777}" type="sibTrans" cxnId="{34B5EEB0-A36D-4C22-BAD4-8A46B1A2998C}">
      <dgm:prSet/>
      <dgm:spPr/>
      <dgm:t>
        <a:bodyPr/>
        <a:lstStyle/>
        <a:p>
          <a:endParaRPr lang="en-US"/>
        </a:p>
      </dgm:t>
    </dgm:pt>
    <dgm:pt modelId="{DEE82B0D-B27F-406D-82FB-0C7DC712490F}" type="parTrans" cxnId="{34B5EEB0-A36D-4C22-BAD4-8A46B1A2998C}">
      <dgm:prSet/>
      <dgm:spPr/>
      <dgm:t>
        <a:bodyPr/>
        <a:lstStyle/>
        <a:p>
          <a:endParaRPr lang="en-US"/>
        </a:p>
      </dgm:t>
    </dgm:pt>
    <dgm:pt modelId="{F524F5BD-9400-433A-B340-96CDB9FFE95A}" type="pres">
      <dgm:prSet presAssocID="{3EE56853-8256-49EB-A9ED-F61FAF790E14}" presName="linear" presStyleCnt="0">
        <dgm:presLayoutVars>
          <dgm:animLvl val="lvl"/>
          <dgm:resizeHandles val="exact"/>
        </dgm:presLayoutVars>
      </dgm:prSet>
      <dgm:spPr/>
    </dgm:pt>
    <dgm:pt modelId="{A7B06F36-A4FC-4A5F-A736-9226022886D9}" type="pres">
      <dgm:prSet presAssocID="{77DB00AB-CF1E-4249-B573-CA3EB0233FE9}" presName="parentText" presStyleLbl="node1" presStyleIdx="0" presStyleCnt="6">
        <dgm:presLayoutVars>
          <dgm:chMax val="0"/>
          <dgm:bulletEnabled val="1"/>
        </dgm:presLayoutVars>
      </dgm:prSet>
      <dgm:spPr/>
    </dgm:pt>
    <dgm:pt modelId="{078F11DE-4580-4044-B017-1B9B372CF376}" type="pres">
      <dgm:prSet presAssocID="{C2464D40-7D8A-499B-8BF0-32012630F777}" presName="spacer" presStyleCnt="0"/>
      <dgm:spPr/>
    </dgm:pt>
    <dgm:pt modelId="{190CB81A-3068-4CCC-A933-861E41157DE6}" type="pres">
      <dgm:prSet presAssocID="{84A2C278-933B-4F4A-A84F-1245952BB24C}" presName="parentText" presStyleLbl="node1" presStyleIdx="1" presStyleCnt="6">
        <dgm:presLayoutVars>
          <dgm:chMax val="0"/>
          <dgm:bulletEnabled val="1"/>
        </dgm:presLayoutVars>
      </dgm:prSet>
      <dgm:spPr/>
    </dgm:pt>
    <dgm:pt modelId="{83E6F86B-AA51-44B7-88AE-29097B26BAD0}" type="pres">
      <dgm:prSet presAssocID="{73E74DFD-9EB5-4D61-AB06-F94C78088037}" presName="spacer" presStyleCnt="0"/>
      <dgm:spPr/>
    </dgm:pt>
    <dgm:pt modelId="{5BD13C2C-2818-447C-8005-A5FDD285F40D}" type="pres">
      <dgm:prSet presAssocID="{0719809A-55F8-428F-93E7-247100B0B414}" presName="parentText" presStyleLbl="node1" presStyleIdx="2" presStyleCnt="6">
        <dgm:presLayoutVars>
          <dgm:chMax val="0"/>
          <dgm:bulletEnabled val="1"/>
        </dgm:presLayoutVars>
      </dgm:prSet>
      <dgm:spPr/>
    </dgm:pt>
    <dgm:pt modelId="{69297165-32DE-4B28-8974-9E27AAB843AD}" type="pres">
      <dgm:prSet presAssocID="{D35F4B27-83D4-4DA2-B08E-56FB3D0BCA30}" presName="spacer" presStyleCnt="0"/>
      <dgm:spPr/>
    </dgm:pt>
    <dgm:pt modelId="{294FA09F-CDE5-445D-9F1E-7C9A7BE3500F}" type="pres">
      <dgm:prSet presAssocID="{921DEAC3-77E5-45E9-AB9A-A626F2BA22B5}" presName="parentText" presStyleLbl="node1" presStyleIdx="3" presStyleCnt="6">
        <dgm:presLayoutVars>
          <dgm:chMax val="0"/>
          <dgm:bulletEnabled val="1"/>
        </dgm:presLayoutVars>
      </dgm:prSet>
      <dgm:spPr/>
    </dgm:pt>
    <dgm:pt modelId="{34E971DC-505D-4247-B199-56192BB9504D}" type="pres">
      <dgm:prSet presAssocID="{308F672C-9462-4C53-B78E-206F1A0D7ACA}" presName="spacer" presStyleCnt="0"/>
      <dgm:spPr/>
    </dgm:pt>
    <dgm:pt modelId="{41C32B42-D239-45ED-A780-5D557A6894F1}" type="pres">
      <dgm:prSet presAssocID="{A670FE47-9133-4CA7-BDA6-FF01F6D2BF39}" presName="parentText" presStyleLbl="node1" presStyleIdx="4" presStyleCnt="6">
        <dgm:presLayoutVars>
          <dgm:chMax val="0"/>
          <dgm:bulletEnabled val="1"/>
        </dgm:presLayoutVars>
      </dgm:prSet>
      <dgm:spPr/>
    </dgm:pt>
    <dgm:pt modelId="{0AF35BA9-8FEB-4954-B20B-CCDEC8B6F1DC}" type="pres">
      <dgm:prSet presAssocID="{D5B5C722-FC49-4CD7-B3A4-B6E97D0CE4F5}" presName="spacer" presStyleCnt="0"/>
      <dgm:spPr/>
    </dgm:pt>
    <dgm:pt modelId="{2A60E817-71EC-4AED-958B-9E15DD19A2C7}" type="pres">
      <dgm:prSet presAssocID="{2290D3D8-E5A8-4CDD-920A-53CE52C95F00}" presName="parentText" presStyleLbl="node1" presStyleIdx="5" presStyleCnt="6">
        <dgm:presLayoutVars>
          <dgm:chMax val="0"/>
          <dgm:bulletEnabled val="1"/>
        </dgm:presLayoutVars>
      </dgm:prSet>
      <dgm:spPr/>
    </dgm:pt>
  </dgm:ptLst>
  <dgm:cxnLst>
    <dgm:cxn modelId="{C9D48F2F-2C7E-4A74-9702-85ED2D94C63D}" type="presOf" srcId="{3EE56853-8256-49EB-A9ED-F61FAF790E14}" destId="{F524F5BD-9400-433A-B340-96CDB9FFE95A}" srcOrd="0" destOrd="0" presId="urn:microsoft.com/office/officeart/2005/8/layout/vList2"/>
    <dgm:cxn modelId="{4FEDA532-E456-4718-80AD-4FF2903AD2C6}" type="presOf" srcId="{77DB00AB-CF1E-4249-B573-CA3EB0233FE9}" destId="{A7B06F36-A4FC-4A5F-A736-9226022886D9}" srcOrd="0" destOrd="0" presId="urn:microsoft.com/office/officeart/2005/8/layout/vList2"/>
    <dgm:cxn modelId="{EE2C4534-8519-4C00-AD43-5A301B2E9172}" srcId="{3EE56853-8256-49EB-A9ED-F61FAF790E14}" destId="{A670FE47-9133-4CA7-BDA6-FF01F6D2BF39}" srcOrd="4" destOrd="0" parTransId="{67390B8C-95AC-4DD2-9CBF-479E7E37F7A1}" sibTransId="{D5B5C722-FC49-4CD7-B3A4-B6E97D0CE4F5}"/>
    <dgm:cxn modelId="{F37A7F6A-4217-4173-A8E9-A284586F85D7}" type="presOf" srcId="{0719809A-55F8-428F-93E7-247100B0B414}" destId="{5BD13C2C-2818-447C-8005-A5FDD285F40D}" srcOrd="0" destOrd="0" presId="urn:microsoft.com/office/officeart/2005/8/layout/vList2"/>
    <dgm:cxn modelId="{E3049C8A-D9C9-4BB6-B85D-59D0BF67A59C}" type="presOf" srcId="{A670FE47-9133-4CA7-BDA6-FF01F6D2BF39}" destId="{41C32B42-D239-45ED-A780-5D557A6894F1}" srcOrd="0" destOrd="0" presId="urn:microsoft.com/office/officeart/2005/8/layout/vList2"/>
    <dgm:cxn modelId="{13928991-2D54-45FD-AE92-363C037130FF}" type="presOf" srcId="{921DEAC3-77E5-45E9-AB9A-A626F2BA22B5}" destId="{294FA09F-CDE5-445D-9F1E-7C9A7BE3500F}" srcOrd="0" destOrd="0" presId="urn:microsoft.com/office/officeart/2005/8/layout/vList2"/>
    <dgm:cxn modelId="{1B779595-41D5-4ECC-8783-014D451E2D11}" srcId="{3EE56853-8256-49EB-A9ED-F61FAF790E14}" destId="{0719809A-55F8-428F-93E7-247100B0B414}" srcOrd="2" destOrd="0" parTransId="{D8B33810-8BAC-4344-864B-4D485283E542}" sibTransId="{D35F4B27-83D4-4DA2-B08E-56FB3D0BCA30}"/>
    <dgm:cxn modelId="{1908939E-DBE2-4839-AAD7-9AF27A3679AD}" type="presOf" srcId="{2290D3D8-E5A8-4CDD-920A-53CE52C95F00}" destId="{2A60E817-71EC-4AED-958B-9E15DD19A2C7}" srcOrd="0" destOrd="0" presId="urn:microsoft.com/office/officeart/2005/8/layout/vList2"/>
    <dgm:cxn modelId="{34B5EEB0-A36D-4C22-BAD4-8A46B1A2998C}" srcId="{3EE56853-8256-49EB-A9ED-F61FAF790E14}" destId="{77DB00AB-CF1E-4249-B573-CA3EB0233FE9}" srcOrd="0" destOrd="0" parTransId="{DEE82B0D-B27F-406D-82FB-0C7DC712490F}" sibTransId="{C2464D40-7D8A-499B-8BF0-32012630F777}"/>
    <dgm:cxn modelId="{471E3EB3-375B-4C25-ADBA-3972952E95C1}" srcId="{3EE56853-8256-49EB-A9ED-F61FAF790E14}" destId="{2290D3D8-E5A8-4CDD-920A-53CE52C95F00}" srcOrd="5" destOrd="0" parTransId="{B31D077B-E5DC-46B9-BB34-32D0725E7B64}" sibTransId="{8D7E79A5-EFFF-45FC-91B4-A734620F5E7A}"/>
    <dgm:cxn modelId="{F7394AC0-5F8C-468F-8138-4375F2727B11}" srcId="{3EE56853-8256-49EB-A9ED-F61FAF790E14}" destId="{921DEAC3-77E5-45E9-AB9A-A626F2BA22B5}" srcOrd="3" destOrd="0" parTransId="{D08B6252-F84F-44AF-A7AC-D594288D108C}" sibTransId="{308F672C-9462-4C53-B78E-206F1A0D7ACA}"/>
    <dgm:cxn modelId="{04B133CC-A224-49F4-9FEA-3F91B0029011}" srcId="{3EE56853-8256-49EB-A9ED-F61FAF790E14}" destId="{84A2C278-933B-4F4A-A84F-1245952BB24C}" srcOrd="1" destOrd="0" parTransId="{F19F435C-5280-4BD0-B724-96546BC0F61F}" sibTransId="{73E74DFD-9EB5-4D61-AB06-F94C78088037}"/>
    <dgm:cxn modelId="{5C1382F1-3218-43C5-A48F-E8E87566EC0E}" type="presOf" srcId="{84A2C278-933B-4F4A-A84F-1245952BB24C}" destId="{190CB81A-3068-4CCC-A933-861E41157DE6}" srcOrd="0" destOrd="0" presId="urn:microsoft.com/office/officeart/2005/8/layout/vList2"/>
    <dgm:cxn modelId="{6041E5C8-F61F-43C6-9A06-B6525109D90E}" type="presParOf" srcId="{F524F5BD-9400-433A-B340-96CDB9FFE95A}" destId="{A7B06F36-A4FC-4A5F-A736-9226022886D9}" srcOrd="0" destOrd="0" presId="urn:microsoft.com/office/officeart/2005/8/layout/vList2"/>
    <dgm:cxn modelId="{542B1146-CA7C-4386-A7C9-4A251C3571B4}" type="presParOf" srcId="{F524F5BD-9400-433A-B340-96CDB9FFE95A}" destId="{078F11DE-4580-4044-B017-1B9B372CF376}" srcOrd="1" destOrd="0" presId="urn:microsoft.com/office/officeart/2005/8/layout/vList2"/>
    <dgm:cxn modelId="{5B47A473-B127-4195-BC36-7E7F6D7639C7}" type="presParOf" srcId="{F524F5BD-9400-433A-B340-96CDB9FFE95A}" destId="{190CB81A-3068-4CCC-A933-861E41157DE6}" srcOrd="2" destOrd="0" presId="urn:microsoft.com/office/officeart/2005/8/layout/vList2"/>
    <dgm:cxn modelId="{BB63D32B-B376-4E4B-9FAC-BDB3E95A3F68}" type="presParOf" srcId="{F524F5BD-9400-433A-B340-96CDB9FFE95A}" destId="{83E6F86B-AA51-44B7-88AE-29097B26BAD0}" srcOrd="3" destOrd="0" presId="urn:microsoft.com/office/officeart/2005/8/layout/vList2"/>
    <dgm:cxn modelId="{41401277-D89F-45AD-9999-C1752F6E8AB3}" type="presParOf" srcId="{F524F5BD-9400-433A-B340-96CDB9FFE95A}" destId="{5BD13C2C-2818-447C-8005-A5FDD285F40D}" srcOrd="4" destOrd="0" presId="urn:microsoft.com/office/officeart/2005/8/layout/vList2"/>
    <dgm:cxn modelId="{4D76CB73-BC79-4FC3-8F9F-3B5E3F21E8B0}" type="presParOf" srcId="{F524F5BD-9400-433A-B340-96CDB9FFE95A}" destId="{69297165-32DE-4B28-8974-9E27AAB843AD}" srcOrd="5" destOrd="0" presId="urn:microsoft.com/office/officeart/2005/8/layout/vList2"/>
    <dgm:cxn modelId="{B12CEC65-6AB9-414F-A543-F58DD3A78FA0}" type="presParOf" srcId="{F524F5BD-9400-433A-B340-96CDB9FFE95A}" destId="{294FA09F-CDE5-445D-9F1E-7C9A7BE3500F}" srcOrd="6" destOrd="0" presId="urn:microsoft.com/office/officeart/2005/8/layout/vList2"/>
    <dgm:cxn modelId="{516EDACA-5C39-48CD-A7AB-2BEDABCB9421}" type="presParOf" srcId="{F524F5BD-9400-433A-B340-96CDB9FFE95A}" destId="{34E971DC-505D-4247-B199-56192BB9504D}" srcOrd="7" destOrd="0" presId="urn:microsoft.com/office/officeart/2005/8/layout/vList2"/>
    <dgm:cxn modelId="{E8C16851-1AAB-4A85-8B8B-C814CB10EAE4}" type="presParOf" srcId="{F524F5BD-9400-433A-B340-96CDB9FFE95A}" destId="{41C32B42-D239-45ED-A780-5D557A6894F1}" srcOrd="8" destOrd="0" presId="urn:microsoft.com/office/officeart/2005/8/layout/vList2"/>
    <dgm:cxn modelId="{A6A2D2E0-777A-46C3-8EE8-3E9D251B99EC}" type="presParOf" srcId="{F524F5BD-9400-433A-B340-96CDB9FFE95A}" destId="{0AF35BA9-8FEB-4954-B20B-CCDEC8B6F1DC}" srcOrd="9" destOrd="0" presId="urn:microsoft.com/office/officeart/2005/8/layout/vList2"/>
    <dgm:cxn modelId="{F30C32FD-7C89-4804-9537-FFE9E12D753D}" type="presParOf" srcId="{F524F5BD-9400-433A-B340-96CDB9FFE95A}" destId="{2A60E817-71EC-4AED-958B-9E15DD19A2C7}"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911815-8AC2-4883-9FD3-6E8FCCF08BE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763A148-134E-4E62-97D7-344DE10C1D8C}">
      <dgm:prSet/>
      <dgm:spPr/>
      <dgm:t>
        <a:bodyPr/>
        <a:lstStyle/>
        <a:p>
          <a:pPr>
            <a:lnSpc>
              <a:spcPct val="100000"/>
            </a:lnSpc>
          </a:pPr>
          <a:r>
            <a:rPr lang="en-GB" b="0" i="0" dirty="0"/>
            <a:t>Annual Sales Overview</a:t>
          </a:r>
          <a:br>
            <a:rPr lang="en-GB" b="0" i="0" dirty="0"/>
          </a:br>
          <a:r>
            <a:rPr lang="en-GB" b="0" i="0" dirty="0"/>
            <a:t>(2015-2018 Performance)</a:t>
          </a:r>
          <a:endParaRPr lang="en-US" b="0" dirty="0"/>
        </a:p>
      </dgm:t>
    </dgm:pt>
    <dgm:pt modelId="{CCB468F5-97EB-4BB8-9514-C116E1853D12}" type="parTrans" cxnId="{87D488B8-CC61-4FB7-9972-B485AC2CCEB4}">
      <dgm:prSet/>
      <dgm:spPr/>
      <dgm:t>
        <a:bodyPr/>
        <a:lstStyle/>
        <a:p>
          <a:endParaRPr lang="en-US"/>
        </a:p>
      </dgm:t>
    </dgm:pt>
    <dgm:pt modelId="{855CB682-5C2D-4358-8790-3B1F7FD1D1D2}" type="sibTrans" cxnId="{87D488B8-CC61-4FB7-9972-B485AC2CCEB4}">
      <dgm:prSet/>
      <dgm:spPr/>
      <dgm:t>
        <a:bodyPr/>
        <a:lstStyle/>
        <a:p>
          <a:endParaRPr lang="en-US"/>
        </a:p>
      </dgm:t>
    </dgm:pt>
    <dgm:pt modelId="{D866064D-1972-44CC-8692-2E8645E12188}">
      <dgm:prSet/>
      <dgm:spPr/>
      <dgm:t>
        <a:bodyPr/>
        <a:lstStyle/>
        <a:p>
          <a:pPr>
            <a:lnSpc>
              <a:spcPct val="100000"/>
            </a:lnSpc>
          </a:pPr>
          <a:r>
            <a:rPr lang="en-GB" b="0" i="0" dirty="0"/>
            <a:t>Total Growth: 479K➔479</a:t>
          </a:r>
          <a:r>
            <a:rPr lang="en-GB" b="0" i="1" dirty="0"/>
            <a:t>K</a:t>
          </a:r>
          <a:r>
            <a:rPr lang="en-GB" b="0" i="0" dirty="0"/>
            <a:t>➔722K (+50.6% over 4 years)</a:t>
          </a:r>
          <a:endParaRPr lang="en-US" b="0" dirty="0"/>
        </a:p>
      </dgm:t>
    </dgm:pt>
    <dgm:pt modelId="{2087AB50-F3E0-42D0-B84F-6CC4A798C216}" type="parTrans" cxnId="{4B186727-8F7B-474D-B198-927F7B849002}">
      <dgm:prSet/>
      <dgm:spPr/>
      <dgm:t>
        <a:bodyPr/>
        <a:lstStyle/>
        <a:p>
          <a:endParaRPr lang="en-US"/>
        </a:p>
      </dgm:t>
    </dgm:pt>
    <dgm:pt modelId="{BEBACEF4-9FB5-4E58-80FC-9CB9CD12F9BE}" type="sibTrans" cxnId="{4B186727-8F7B-474D-B198-927F7B849002}">
      <dgm:prSet/>
      <dgm:spPr/>
      <dgm:t>
        <a:bodyPr/>
        <a:lstStyle/>
        <a:p>
          <a:endParaRPr lang="en-US"/>
        </a:p>
      </dgm:t>
    </dgm:pt>
    <dgm:pt modelId="{8E843B9A-FC38-4AC6-8DA5-0F3328D56145}">
      <dgm:prSet custT="1"/>
      <dgm:spPr/>
      <dgm:t>
        <a:bodyPr/>
        <a:lstStyle/>
        <a:p>
          <a:pPr>
            <a:lnSpc>
              <a:spcPct val="100000"/>
            </a:lnSpc>
          </a:pPr>
          <a:r>
            <a:rPr lang="en-GB" sz="1100" b="1" i="0" dirty="0"/>
            <a:t>Record Year: 2018 achieved peak sales ($722K)</a:t>
          </a:r>
          <a:br>
            <a:rPr lang="en-GB" sz="1100" b="1" i="0" dirty="0"/>
          </a:br>
          <a:r>
            <a:rPr lang="en-GB" sz="1100" b="1" i="1" dirty="0"/>
            <a:t>Potential drivers</a:t>
          </a:r>
          <a:r>
            <a:rPr lang="en-GB" sz="1100" b="1" i="0" dirty="0"/>
            <a:t>: New product launches/expanded market reach</a:t>
          </a:r>
          <a:endParaRPr lang="en-US" sz="1100" b="1" dirty="0"/>
        </a:p>
      </dgm:t>
    </dgm:pt>
    <dgm:pt modelId="{7F69E3F3-EB60-4C80-89B0-B2306C5EC46E}" type="parTrans" cxnId="{0543C769-D2D9-4BD9-B1D5-94890B216575}">
      <dgm:prSet/>
      <dgm:spPr/>
      <dgm:t>
        <a:bodyPr/>
        <a:lstStyle/>
        <a:p>
          <a:endParaRPr lang="en-US"/>
        </a:p>
      </dgm:t>
    </dgm:pt>
    <dgm:pt modelId="{D371B58F-3F10-4124-B1FF-3EA34AF88C0F}" type="sibTrans" cxnId="{0543C769-D2D9-4BD9-B1D5-94890B216575}">
      <dgm:prSet/>
      <dgm:spPr/>
      <dgm:t>
        <a:bodyPr/>
        <a:lstStyle/>
        <a:p>
          <a:endParaRPr lang="en-US"/>
        </a:p>
      </dgm:t>
    </dgm:pt>
    <dgm:pt modelId="{67A870DD-CA5C-4411-978B-6EB5862C3463}">
      <dgm:prSet/>
      <dgm:spPr/>
      <dgm:t>
        <a:bodyPr/>
        <a:lstStyle/>
        <a:p>
          <a:pPr>
            <a:lnSpc>
              <a:spcPct val="100000"/>
            </a:lnSpc>
          </a:pPr>
          <a:r>
            <a:rPr lang="en-GB" b="0" i="0" dirty="0"/>
            <a:t>Key Insight: Consistent YOY growth suggests effective strategies</a:t>
          </a:r>
          <a:endParaRPr lang="en-US" b="0" dirty="0"/>
        </a:p>
      </dgm:t>
    </dgm:pt>
    <dgm:pt modelId="{BA8FCD2B-472C-4BB5-B6AD-4BEF1072F387}" type="parTrans" cxnId="{6CF49B19-5F04-4DC4-B55D-89D1AE612A1A}">
      <dgm:prSet/>
      <dgm:spPr/>
      <dgm:t>
        <a:bodyPr/>
        <a:lstStyle/>
        <a:p>
          <a:endParaRPr lang="en-US"/>
        </a:p>
      </dgm:t>
    </dgm:pt>
    <dgm:pt modelId="{2E9A8981-8ECC-49B8-9D0A-83D33DBDBAB9}" type="sibTrans" cxnId="{6CF49B19-5F04-4DC4-B55D-89D1AE612A1A}">
      <dgm:prSet/>
      <dgm:spPr/>
      <dgm:t>
        <a:bodyPr/>
        <a:lstStyle/>
        <a:p>
          <a:endParaRPr lang="en-US"/>
        </a:p>
      </dgm:t>
    </dgm:pt>
    <dgm:pt modelId="{9E7CA15B-37D1-4905-BB89-F9E72B4F1F03}">
      <dgm:prSet/>
      <dgm:spPr/>
      <dgm:t>
        <a:bodyPr/>
        <a:lstStyle/>
        <a:p>
          <a:pPr>
            <a:lnSpc>
              <a:spcPct val="100000"/>
            </a:lnSpc>
          </a:pPr>
          <a:r>
            <a:rPr lang="en-GB" b="0" i="0" dirty="0"/>
            <a:t>Recommendation:</a:t>
          </a:r>
          <a:br>
            <a:rPr lang="en-GB" b="0" i="0" dirty="0"/>
          </a:br>
          <a:r>
            <a:rPr lang="en-GB" b="0" i="0" dirty="0"/>
            <a:t>✓ Replicate top-performing initiatives</a:t>
          </a:r>
          <a:br>
            <a:rPr lang="en-GB" b="0" i="0" dirty="0"/>
          </a:br>
          <a:r>
            <a:rPr lang="en-GB" b="0" i="0" dirty="0"/>
            <a:t>✓ Set 2024 target of $800K+</a:t>
          </a:r>
          <a:endParaRPr lang="en-US" b="0" dirty="0"/>
        </a:p>
      </dgm:t>
    </dgm:pt>
    <dgm:pt modelId="{FD96447C-D862-4D3F-B472-E4A11271AF7E}" type="parTrans" cxnId="{D4330D52-FF55-4802-9E4C-3C7FC71886D2}">
      <dgm:prSet/>
      <dgm:spPr/>
      <dgm:t>
        <a:bodyPr/>
        <a:lstStyle/>
        <a:p>
          <a:endParaRPr lang="en-US"/>
        </a:p>
      </dgm:t>
    </dgm:pt>
    <dgm:pt modelId="{03491598-180D-4C9F-A0DD-72F9826E518B}" type="sibTrans" cxnId="{D4330D52-FF55-4802-9E4C-3C7FC71886D2}">
      <dgm:prSet/>
      <dgm:spPr/>
      <dgm:t>
        <a:bodyPr/>
        <a:lstStyle/>
        <a:p>
          <a:endParaRPr lang="en-US"/>
        </a:p>
      </dgm:t>
    </dgm:pt>
    <dgm:pt modelId="{22A76939-8871-4CB3-B850-EC0124F9E0A0}" type="pres">
      <dgm:prSet presAssocID="{3A911815-8AC2-4883-9FD3-6E8FCCF08BEC}" presName="root" presStyleCnt="0">
        <dgm:presLayoutVars>
          <dgm:dir/>
          <dgm:resizeHandles val="exact"/>
        </dgm:presLayoutVars>
      </dgm:prSet>
      <dgm:spPr/>
    </dgm:pt>
    <dgm:pt modelId="{59CE08FC-9506-42B7-A6AE-349B5C410CCC}" type="pres">
      <dgm:prSet presAssocID="{C763A148-134E-4E62-97D7-344DE10C1D8C}" presName="compNode" presStyleCnt="0"/>
      <dgm:spPr/>
    </dgm:pt>
    <dgm:pt modelId="{42676380-40A2-4FE4-B8E0-909ACB1177AA}" type="pres">
      <dgm:prSet presAssocID="{C763A148-134E-4E62-97D7-344DE10C1D8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FA7ABB7E-776E-45F1-9D89-312B818F1102}" type="pres">
      <dgm:prSet presAssocID="{C763A148-134E-4E62-97D7-344DE10C1D8C}" presName="spaceRect" presStyleCnt="0"/>
      <dgm:spPr/>
    </dgm:pt>
    <dgm:pt modelId="{F7CFA317-4ACD-4A2E-AD0F-7BE8C9E5A118}" type="pres">
      <dgm:prSet presAssocID="{C763A148-134E-4E62-97D7-344DE10C1D8C}" presName="textRect" presStyleLbl="revTx" presStyleIdx="0" presStyleCnt="5">
        <dgm:presLayoutVars>
          <dgm:chMax val="1"/>
          <dgm:chPref val="1"/>
        </dgm:presLayoutVars>
      </dgm:prSet>
      <dgm:spPr/>
    </dgm:pt>
    <dgm:pt modelId="{C58E7FB9-47CE-4528-B6C4-F696EFB74080}" type="pres">
      <dgm:prSet presAssocID="{855CB682-5C2D-4358-8790-3B1F7FD1D1D2}" presName="sibTrans" presStyleCnt="0"/>
      <dgm:spPr/>
    </dgm:pt>
    <dgm:pt modelId="{72CB198D-3BCB-4E87-B656-3A55094D55C7}" type="pres">
      <dgm:prSet presAssocID="{D866064D-1972-44CC-8692-2E8645E12188}" presName="compNode" presStyleCnt="0"/>
      <dgm:spPr/>
    </dgm:pt>
    <dgm:pt modelId="{338C6862-7F9F-441B-BF8A-C9391D31D374}" type="pres">
      <dgm:prSet presAssocID="{D866064D-1972-44CC-8692-2E8645E1218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stronaut"/>
        </a:ext>
      </dgm:extLst>
    </dgm:pt>
    <dgm:pt modelId="{0BD143AA-FCBE-4F7F-86A2-2413F4666B17}" type="pres">
      <dgm:prSet presAssocID="{D866064D-1972-44CC-8692-2E8645E12188}" presName="spaceRect" presStyleCnt="0"/>
      <dgm:spPr/>
    </dgm:pt>
    <dgm:pt modelId="{9104A776-941B-4A7A-A821-710A26FD8FBB}" type="pres">
      <dgm:prSet presAssocID="{D866064D-1972-44CC-8692-2E8645E12188}" presName="textRect" presStyleLbl="revTx" presStyleIdx="1" presStyleCnt="5">
        <dgm:presLayoutVars>
          <dgm:chMax val="1"/>
          <dgm:chPref val="1"/>
        </dgm:presLayoutVars>
      </dgm:prSet>
      <dgm:spPr/>
    </dgm:pt>
    <dgm:pt modelId="{D84FBACA-2630-4260-AFAB-601AB8441126}" type="pres">
      <dgm:prSet presAssocID="{BEBACEF4-9FB5-4E58-80FC-9CB9CD12F9BE}" presName="sibTrans" presStyleCnt="0"/>
      <dgm:spPr/>
    </dgm:pt>
    <dgm:pt modelId="{F3C8FBC7-10B3-49CF-A55E-98C74FF1B4BE}" type="pres">
      <dgm:prSet presAssocID="{8E843B9A-FC38-4AC6-8DA5-0F3328D56145}" presName="compNode" presStyleCnt="0"/>
      <dgm:spPr/>
    </dgm:pt>
    <dgm:pt modelId="{0AC83B7A-9CD1-4B57-A19C-80B40227D0AD}" type="pres">
      <dgm:prSet presAssocID="{8E843B9A-FC38-4AC6-8DA5-0F3328D5614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eer"/>
        </a:ext>
      </dgm:extLst>
    </dgm:pt>
    <dgm:pt modelId="{9EA54DDF-3895-4C30-98E0-93DD84F7082C}" type="pres">
      <dgm:prSet presAssocID="{8E843B9A-FC38-4AC6-8DA5-0F3328D56145}" presName="spaceRect" presStyleCnt="0"/>
      <dgm:spPr/>
    </dgm:pt>
    <dgm:pt modelId="{A298A7AB-9203-4819-B718-76BED8C94116}" type="pres">
      <dgm:prSet presAssocID="{8E843B9A-FC38-4AC6-8DA5-0F3328D56145}" presName="textRect" presStyleLbl="revTx" presStyleIdx="2" presStyleCnt="5">
        <dgm:presLayoutVars>
          <dgm:chMax val="1"/>
          <dgm:chPref val="1"/>
        </dgm:presLayoutVars>
      </dgm:prSet>
      <dgm:spPr/>
    </dgm:pt>
    <dgm:pt modelId="{696F9772-8B2A-4F69-99AB-1BE593D0FCE5}" type="pres">
      <dgm:prSet presAssocID="{D371B58F-3F10-4124-B1FF-3EA34AF88C0F}" presName="sibTrans" presStyleCnt="0"/>
      <dgm:spPr/>
    </dgm:pt>
    <dgm:pt modelId="{0235860F-6CCB-489B-A639-C7682FCA1669}" type="pres">
      <dgm:prSet presAssocID="{67A870DD-CA5C-4411-978B-6EB5862C3463}" presName="compNode" presStyleCnt="0"/>
      <dgm:spPr/>
    </dgm:pt>
    <dgm:pt modelId="{55ADD617-FEB2-499F-9ECB-21BB51459F5D}" type="pres">
      <dgm:prSet presAssocID="{67A870DD-CA5C-4411-978B-6EB5862C34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llseye"/>
        </a:ext>
      </dgm:extLst>
    </dgm:pt>
    <dgm:pt modelId="{4093A484-E94E-45CE-A565-7A3233072466}" type="pres">
      <dgm:prSet presAssocID="{67A870DD-CA5C-4411-978B-6EB5862C3463}" presName="spaceRect" presStyleCnt="0"/>
      <dgm:spPr/>
    </dgm:pt>
    <dgm:pt modelId="{1DD68DF2-5933-42B0-849E-B7FCC82EB684}" type="pres">
      <dgm:prSet presAssocID="{67A870DD-CA5C-4411-978B-6EB5862C3463}" presName="textRect" presStyleLbl="revTx" presStyleIdx="3" presStyleCnt="5">
        <dgm:presLayoutVars>
          <dgm:chMax val="1"/>
          <dgm:chPref val="1"/>
        </dgm:presLayoutVars>
      </dgm:prSet>
      <dgm:spPr/>
    </dgm:pt>
    <dgm:pt modelId="{E5393CF3-41AF-4C3D-BF04-28C135E957A4}" type="pres">
      <dgm:prSet presAssocID="{2E9A8981-8ECC-49B8-9D0A-83D33DBDBAB9}" presName="sibTrans" presStyleCnt="0"/>
      <dgm:spPr/>
    </dgm:pt>
    <dgm:pt modelId="{A1CE4873-7691-4989-953D-5756C02F6A0A}" type="pres">
      <dgm:prSet presAssocID="{9E7CA15B-37D1-4905-BB89-F9E72B4F1F03}" presName="compNode" presStyleCnt="0"/>
      <dgm:spPr/>
    </dgm:pt>
    <dgm:pt modelId="{A759250E-FC7E-4957-8CE8-2EF5701F42A6}" type="pres">
      <dgm:prSet presAssocID="{9E7CA15B-37D1-4905-BB89-F9E72B4F1F0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B79BA357-53E1-45F4-8CAE-DDDE86CF7651}" type="pres">
      <dgm:prSet presAssocID="{9E7CA15B-37D1-4905-BB89-F9E72B4F1F03}" presName="spaceRect" presStyleCnt="0"/>
      <dgm:spPr/>
    </dgm:pt>
    <dgm:pt modelId="{E21AE4D8-66CE-4FA4-8641-6F36A7EB346B}" type="pres">
      <dgm:prSet presAssocID="{9E7CA15B-37D1-4905-BB89-F9E72B4F1F03}" presName="textRect" presStyleLbl="revTx" presStyleIdx="4" presStyleCnt="5">
        <dgm:presLayoutVars>
          <dgm:chMax val="1"/>
          <dgm:chPref val="1"/>
        </dgm:presLayoutVars>
      </dgm:prSet>
      <dgm:spPr/>
    </dgm:pt>
  </dgm:ptLst>
  <dgm:cxnLst>
    <dgm:cxn modelId="{7EEF7702-221B-4D71-A512-EC99C44710AC}" type="presOf" srcId="{3A911815-8AC2-4883-9FD3-6E8FCCF08BEC}" destId="{22A76939-8871-4CB3-B850-EC0124F9E0A0}" srcOrd="0" destOrd="0" presId="urn:microsoft.com/office/officeart/2018/2/layout/IconLabelList"/>
    <dgm:cxn modelId="{6CF49B19-5F04-4DC4-B55D-89D1AE612A1A}" srcId="{3A911815-8AC2-4883-9FD3-6E8FCCF08BEC}" destId="{67A870DD-CA5C-4411-978B-6EB5862C3463}" srcOrd="3" destOrd="0" parTransId="{BA8FCD2B-472C-4BB5-B6AD-4BEF1072F387}" sibTransId="{2E9A8981-8ECC-49B8-9D0A-83D33DBDBAB9}"/>
    <dgm:cxn modelId="{83FE6820-0AD1-450A-8A85-3C016B90EFF9}" type="presOf" srcId="{9E7CA15B-37D1-4905-BB89-F9E72B4F1F03}" destId="{E21AE4D8-66CE-4FA4-8641-6F36A7EB346B}" srcOrd="0" destOrd="0" presId="urn:microsoft.com/office/officeart/2018/2/layout/IconLabelList"/>
    <dgm:cxn modelId="{4B186727-8F7B-474D-B198-927F7B849002}" srcId="{3A911815-8AC2-4883-9FD3-6E8FCCF08BEC}" destId="{D866064D-1972-44CC-8692-2E8645E12188}" srcOrd="1" destOrd="0" parTransId="{2087AB50-F3E0-42D0-B84F-6CC4A798C216}" sibTransId="{BEBACEF4-9FB5-4E58-80FC-9CB9CD12F9BE}"/>
    <dgm:cxn modelId="{C1F1A360-1094-4A82-B1CD-CCFA1FDB7B02}" type="presOf" srcId="{8E843B9A-FC38-4AC6-8DA5-0F3328D56145}" destId="{A298A7AB-9203-4819-B718-76BED8C94116}" srcOrd="0" destOrd="0" presId="urn:microsoft.com/office/officeart/2018/2/layout/IconLabelList"/>
    <dgm:cxn modelId="{0543C769-D2D9-4BD9-B1D5-94890B216575}" srcId="{3A911815-8AC2-4883-9FD3-6E8FCCF08BEC}" destId="{8E843B9A-FC38-4AC6-8DA5-0F3328D56145}" srcOrd="2" destOrd="0" parTransId="{7F69E3F3-EB60-4C80-89B0-B2306C5EC46E}" sibTransId="{D371B58F-3F10-4124-B1FF-3EA34AF88C0F}"/>
    <dgm:cxn modelId="{41E1BA6C-CD88-473E-9A3E-4E05AE02A3C1}" type="presOf" srcId="{C763A148-134E-4E62-97D7-344DE10C1D8C}" destId="{F7CFA317-4ACD-4A2E-AD0F-7BE8C9E5A118}" srcOrd="0" destOrd="0" presId="urn:microsoft.com/office/officeart/2018/2/layout/IconLabelList"/>
    <dgm:cxn modelId="{2AF3B86F-5F27-44D5-BDBF-7D5ED539715A}" type="presOf" srcId="{D866064D-1972-44CC-8692-2E8645E12188}" destId="{9104A776-941B-4A7A-A821-710A26FD8FBB}" srcOrd="0" destOrd="0" presId="urn:microsoft.com/office/officeart/2018/2/layout/IconLabelList"/>
    <dgm:cxn modelId="{D4330D52-FF55-4802-9E4C-3C7FC71886D2}" srcId="{3A911815-8AC2-4883-9FD3-6E8FCCF08BEC}" destId="{9E7CA15B-37D1-4905-BB89-F9E72B4F1F03}" srcOrd="4" destOrd="0" parTransId="{FD96447C-D862-4D3F-B472-E4A11271AF7E}" sibTransId="{03491598-180D-4C9F-A0DD-72F9826E518B}"/>
    <dgm:cxn modelId="{87D488B8-CC61-4FB7-9972-B485AC2CCEB4}" srcId="{3A911815-8AC2-4883-9FD3-6E8FCCF08BEC}" destId="{C763A148-134E-4E62-97D7-344DE10C1D8C}" srcOrd="0" destOrd="0" parTransId="{CCB468F5-97EB-4BB8-9514-C116E1853D12}" sibTransId="{855CB682-5C2D-4358-8790-3B1F7FD1D1D2}"/>
    <dgm:cxn modelId="{36809CD2-C9E3-4B80-AD8B-35576E37A914}" type="presOf" srcId="{67A870DD-CA5C-4411-978B-6EB5862C3463}" destId="{1DD68DF2-5933-42B0-849E-B7FCC82EB684}" srcOrd="0" destOrd="0" presId="urn:microsoft.com/office/officeart/2018/2/layout/IconLabelList"/>
    <dgm:cxn modelId="{52656D35-27E6-45E8-9BAA-EF4E090D3454}" type="presParOf" srcId="{22A76939-8871-4CB3-B850-EC0124F9E0A0}" destId="{59CE08FC-9506-42B7-A6AE-349B5C410CCC}" srcOrd="0" destOrd="0" presId="urn:microsoft.com/office/officeart/2018/2/layout/IconLabelList"/>
    <dgm:cxn modelId="{E70A05CE-748F-4C79-9240-F21BF5962306}" type="presParOf" srcId="{59CE08FC-9506-42B7-A6AE-349B5C410CCC}" destId="{42676380-40A2-4FE4-B8E0-909ACB1177AA}" srcOrd="0" destOrd="0" presId="urn:microsoft.com/office/officeart/2018/2/layout/IconLabelList"/>
    <dgm:cxn modelId="{C4AA4ABF-E7DA-43DE-9811-8EA9372AB5BC}" type="presParOf" srcId="{59CE08FC-9506-42B7-A6AE-349B5C410CCC}" destId="{FA7ABB7E-776E-45F1-9D89-312B818F1102}" srcOrd="1" destOrd="0" presId="urn:microsoft.com/office/officeart/2018/2/layout/IconLabelList"/>
    <dgm:cxn modelId="{7DF91088-89DB-4DE8-B11E-7BA556DF1D19}" type="presParOf" srcId="{59CE08FC-9506-42B7-A6AE-349B5C410CCC}" destId="{F7CFA317-4ACD-4A2E-AD0F-7BE8C9E5A118}" srcOrd="2" destOrd="0" presId="urn:microsoft.com/office/officeart/2018/2/layout/IconLabelList"/>
    <dgm:cxn modelId="{93C4A696-BE55-441D-BC68-761F51AB87C4}" type="presParOf" srcId="{22A76939-8871-4CB3-B850-EC0124F9E0A0}" destId="{C58E7FB9-47CE-4528-B6C4-F696EFB74080}" srcOrd="1" destOrd="0" presId="urn:microsoft.com/office/officeart/2018/2/layout/IconLabelList"/>
    <dgm:cxn modelId="{C1D376A3-656B-48EA-8ED9-EB13E48E3567}" type="presParOf" srcId="{22A76939-8871-4CB3-B850-EC0124F9E0A0}" destId="{72CB198D-3BCB-4E87-B656-3A55094D55C7}" srcOrd="2" destOrd="0" presId="urn:microsoft.com/office/officeart/2018/2/layout/IconLabelList"/>
    <dgm:cxn modelId="{A0837F0F-5E27-4279-B84D-4AB21AB761DB}" type="presParOf" srcId="{72CB198D-3BCB-4E87-B656-3A55094D55C7}" destId="{338C6862-7F9F-441B-BF8A-C9391D31D374}" srcOrd="0" destOrd="0" presId="urn:microsoft.com/office/officeart/2018/2/layout/IconLabelList"/>
    <dgm:cxn modelId="{993EA15E-A8EF-4138-B2FD-3E1D8548B69F}" type="presParOf" srcId="{72CB198D-3BCB-4E87-B656-3A55094D55C7}" destId="{0BD143AA-FCBE-4F7F-86A2-2413F4666B17}" srcOrd="1" destOrd="0" presId="urn:microsoft.com/office/officeart/2018/2/layout/IconLabelList"/>
    <dgm:cxn modelId="{29B78F2C-B3AA-4092-83C3-6DF821D34068}" type="presParOf" srcId="{72CB198D-3BCB-4E87-B656-3A55094D55C7}" destId="{9104A776-941B-4A7A-A821-710A26FD8FBB}" srcOrd="2" destOrd="0" presId="urn:microsoft.com/office/officeart/2018/2/layout/IconLabelList"/>
    <dgm:cxn modelId="{774FB8EE-F61B-4B87-AC79-F7E27CC709FA}" type="presParOf" srcId="{22A76939-8871-4CB3-B850-EC0124F9E0A0}" destId="{D84FBACA-2630-4260-AFAB-601AB8441126}" srcOrd="3" destOrd="0" presId="urn:microsoft.com/office/officeart/2018/2/layout/IconLabelList"/>
    <dgm:cxn modelId="{461030C6-6080-4A9F-A03C-73D24EE22C35}" type="presParOf" srcId="{22A76939-8871-4CB3-B850-EC0124F9E0A0}" destId="{F3C8FBC7-10B3-49CF-A55E-98C74FF1B4BE}" srcOrd="4" destOrd="0" presId="urn:microsoft.com/office/officeart/2018/2/layout/IconLabelList"/>
    <dgm:cxn modelId="{BADD0D5B-26A1-4995-88C8-A9D6CEFBE3B6}" type="presParOf" srcId="{F3C8FBC7-10B3-49CF-A55E-98C74FF1B4BE}" destId="{0AC83B7A-9CD1-4B57-A19C-80B40227D0AD}" srcOrd="0" destOrd="0" presId="urn:microsoft.com/office/officeart/2018/2/layout/IconLabelList"/>
    <dgm:cxn modelId="{0F30AE73-8E53-4CEE-BAD2-2220B7A43A5D}" type="presParOf" srcId="{F3C8FBC7-10B3-49CF-A55E-98C74FF1B4BE}" destId="{9EA54DDF-3895-4C30-98E0-93DD84F7082C}" srcOrd="1" destOrd="0" presId="urn:microsoft.com/office/officeart/2018/2/layout/IconLabelList"/>
    <dgm:cxn modelId="{0B46E28B-3FF2-43D4-AA9A-DA12CBE56A81}" type="presParOf" srcId="{F3C8FBC7-10B3-49CF-A55E-98C74FF1B4BE}" destId="{A298A7AB-9203-4819-B718-76BED8C94116}" srcOrd="2" destOrd="0" presId="urn:microsoft.com/office/officeart/2018/2/layout/IconLabelList"/>
    <dgm:cxn modelId="{1FE08350-BA60-47E4-A2C3-52ED9A27C334}" type="presParOf" srcId="{22A76939-8871-4CB3-B850-EC0124F9E0A0}" destId="{696F9772-8B2A-4F69-99AB-1BE593D0FCE5}" srcOrd="5" destOrd="0" presId="urn:microsoft.com/office/officeart/2018/2/layout/IconLabelList"/>
    <dgm:cxn modelId="{E4B915D3-D436-4B8C-94B3-6B174F069CD8}" type="presParOf" srcId="{22A76939-8871-4CB3-B850-EC0124F9E0A0}" destId="{0235860F-6CCB-489B-A639-C7682FCA1669}" srcOrd="6" destOrd="0" presId="urn:microsoft.com/office/officeart/2018/2/layout/IconLabelList"/>
    <dgm:cxn modelId="{8BA3C08D-9D02-4B00-9908-38DA9190874E}" type="presParOf" srcId="{0235860F-6CCB-489B-A639-C7682FCA1669}" destId="{55ADD617-FEB2-499F-9ECB-21BB51459F5D}" srcOrd="0" destOrd="0" presId="urn:microsoft.com/office/officeart/2018/2/layout/IconLabelList"/>
    <dgm:cxn modelId="{D8E356A8-FE22-4E5D-B546-A5EAE91075DC}" type="presParOf" srcId="{0235860F-6CCB-489B-A639-C7682FCA1669}" destId="{4093A484-E94E-45CE-A565-7A3233072466}" srcOrd="1" destOrd="0" presId="urn:microsoft.com/office/officeart/2018/2/layout/IconLabelList"/>
    <dgm:cxn modelId="{38AA4AE2-5DF6-4502-8358-F4227C0785F4}" type="presParOf" srcId="{0235860F-6CCB-489B-A639-C7682FCA1669}" destId="{1DD68DF2-5933-42B0-849E-B7FCC82EB684}" srcOrd="2" destOrd="0" presId="urn:microsoft.com/office/officeart/2018/2/layout/IconLabelList"/>
    <dgm:cxn modelId="{B07F645B-E215-4F68-90E4-6CE688B507A2}" type="presParOf" srcId="{22A76939-8871-4CB3-B850-EC0124F9E0A0}" destId="{E5393CF3-41AF-4C3D-BF04-28C135E957A4}" srcOrd="7" destOrd="0" presId="urn:microsoft.com/office/officeart/2018/2/layout/IconLabelList"/>
    <dgm:cxn modelId="{2CA98D19-838B-4596-AA69-40BBCF584191}" type="presParOf" srcId="{22A76939-8871-4CB3-B850-EC0124F9E0A0}" destId="{A1CE4873-7691-4989-953D-5756C02F6A0A}" srcOrd="8" destOrd="0" presId="urn:microsoft.com/office/officeart/2018/2/layout/IconLabelList"/>
    <dgm:cxn modelId="{F684C568-EC55-4478-A539-91F1093DDEC6}" type="presParOf" srcId="{A1CE4873-7691-4989-953D-5756C02F6A0A}" destId="{A759250E-FC7E-4957-8CE8-2EF5701F42A6}" srcOrd="0" destOrd="0" presId="urn:microsoft.com/office/officeart/2018/2/layout/IconLabelList"/>
    <dgm:cxn modelId="{1ACD2AFF-FB86-44E6-8616-383775420C97}" type="presParOf" srcId="{A1CE4873-7691-4989-953D-5756C02F6A0A}" destId="{B79BA357-53E1-45F4-8CAE-DDDE86CF7651}" srcOrd="1" destOrd="0" presId="urn:microsoft.com/office/officeart/2018/2/layout/IconLabelList"/>
    <dgm:cxn modelId="{2E6ECB0D-46B5-4ED0-AEF0-9DF1064BBD42}" type="presParOf" srcId="{A1CE4873-7691-4989-953D-5756C02F6A0A}" destId="{E21AE4D8-66CE-4FA4-8641-6F36A7EB346B}"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1D5645-6598-4E8A-AB78-F5B77C48782C}"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D2282787-F11A-4505-99E4-83B2EF18FB39}">
      <dgm:prSet/>
      <dgm:spPr/>
      <dgm:t>
        <a:bodyPr/>
        <a:lstStyle/>
        <a:p>
          <a:r>
            <a:rPr lang="en-GB" b="1" i="0"/>
            <a:t>Focus on Underperforming Regions</a:t>
          </a:r>
          <a:endParaRPr lang="en-US"/>
        </a:p>
      </dgm:t>
    </dgm:pt>
    <dgm:pt modelId="{CE2D30E9-E1FF-4965-8CA4-BD30775E92A3}" type="parTrans" cxnId="{28C800BE-0405-4EBB-86A5-6C9C4BCC0943}">
      <dgm:prSet/>
      <dgm:spPr/>
      <dgm:t>
        <a:bodyPr/>
        <a:lstStyle/>
        <a:p>
          <a:endParaRPr lang="en-US"/>
        </a:p>
      </dgm:t>
    </dgm:pt>
    <dgm:pt modelId="{2D05C928-780B-4094-8CEE-3CDAC8780B57}" type="sibTrans" cxnId="{28C800BE-0405-4EBB-86A5-6C9C4BCC0943}">
      <dgm:prSet/>
      <dgm:spPr/>
      <dgm:t>
        <a:bodyPr/>
        <a:lstStyle/>
        <a:p>
          <a:endParaRPr lang="en-US"/>
        </a:p>
      </dgm:t>
    </dgm:pt>
    <dgm:pt modelId="{69647A73-590E-4CE9-82A7-67C60777B8CC}">
      <dgm:prSet/>
      <dgm:spPr/>
      <dgm:t>
        <a:bodyPr/>
        <a:lstStyle/>
        <a:p>
          <a:r>
            <a:rPr lang="en-GB" b="1" i="0"/>
            <a:t>Problem:</a:t>
          </a:r>
          <a:endParaRPr lang="en-US"/>
        </a:p>
      </dgm:t>
    </dgm:pt>
    <dgm:pt modelId="{AFACE365-2A8D-46AB-8C3F-74FF54C2A077}" type="parTrans" cxnId="{3A66AB78-9636-439F-99F4-4FC2646F6F30}">
      <dgm:prSet/>
      <dgm:spPr/>
      <dgm:t>
        <a:bodyPr/>
        <a:lstStyle/>
        <a:p>
          <a:endParaRPr lang="en-US"/>
        </a:p>
      </dgm:t>
    </dgm:pt>
    <dgm:pt modelId="{1A4A1779-C26D-4D92-8039-69860BE84710}" type="sibTrans" cxnId="{3A66AB78-9636-439F-99F4-4FC2646F6F30}">
      <dgm:prSet/>
      <dgm:spPr/>
      <dgm:t>
        <a:bodyPr/>
        <a:lstStyle/>
        <a:p>
          <a:endParaRPr lang="en-US"/>
        </a:p>
      </dgm:t>
    </dgm:pt>
    <dgm:pt modelId="{86EA4CA1-F2A6-4346-A4E1-0D2511553654}">
      <dgm:prSet/>
      <dgm:spPr/>
      <dgm:t>
        <a:bodyPr/>
        <a:lstStyle/>
        <a:p>
          <a:r>
            <a:rPr lang="en-GB" b="0" i="0"/>
            <a:t>South region contributes only </a:t>
          </a:r>
          <a:r>
            <a:rPr lang="en-GB" b="1" i="0"/>
            <a:t>17.21%</a:t>
          </a:r>
          <a:r>
            <a:rPr lang="en-GB" b="0" i="0"/>
            <a:t> of total sales</a:t>
          </a:r>
          <a:br>
            <a:rPr lang="en-GB" b="0" i="0"/>
          </a:br>
          <a:r>
            <a:rPr lang="en-GB" b="1" i="0"/>
            <a:t>Recommendation:</a:t>
          </a:r>
          <a:endParaRPr lang="en-US"/>
        </a:p>
      </dgm:t>
    </dgm:pt>
    <dgm:pt modelId="{3F0345E9-4947-4FD6-B67D-D4A3EFE17893}" type="parTrans" cxnId="{9873C58B-1B05-483C-A33D-55D412A36FF3}">
      <dgm:prSet/>
      <dgm:spPr/>
      <dgm:t>
        <a:bodyPr/>
        <a:lstStyle/>
        <a:p>
          <a:endParaRPr lang="en-US"/>
        </a:p>
      </dgm:t>
    </dgm:pt>
    <dgm:pt modelId="{6B1BC893-3DFD-4481-9DA8-15E317D8CB4A}" type="sibTrans" cxnId="{9873C58B-1B05-483C-A33D-55D412A36FF3}">
      <dgm:prSet/>
      <dgm:spPr/>
      <dgm:t>
        <a:bodyPr/>
        <a:lstStyle/>
        <a:p>
          <a:endParaRPr lang="en-US"/>
        </a:p>
      </dgm:t>
    </dgm:pt>
    <dgm:pt modelId="{EBC97859-BEA5-4C8F-9400-EFA3AB4072DD}">
      <dgm:prSet/>
      <dgm:spPr/>
      <dgm:t>
        <a:bodyPr/>
        <a:lstStyle/>
        <a:p>
          <a:r>
            <a:rPr lang="en-GB" b="0" i="0"/>
            <a:t>Targeted marketing campaigns in key southern cities (Houston, Atlanta)</a:t>
          </a:r>
          <a:endParaRPr lang="en-US"/>
        </a:p>
      </dgm:t>
    </dgm:pt>
    <dgm:pt modelId="{168109FC-E560-41AA-9A65-46846A76A508}" type="parTrans" cxnId="{A6CA13D0-481B-4C24-A749-D44DBD65EA55}">
      <dgm:prSet/>
      <dgm:spPr/>
      <dgm:t>
        <a:bodyPr/>
        <a:lstStyle/>
        <a:p>
          <a:endParaRPr lang="en-US"/>
        </a:p>
      </dgm:t>
    </dgm:pt>
    <dgm:pt modelId="{1A02F2FC-CE99-45C4-9013-46A743862350}" type="sibTrans" cxnId="{A6CA13D0-481B-4C24-A749-D44DBD65EA55}">
      <dgm:prSet/>
      <dgm:spPr/>
      <dgm:t>
        <a:bodyPr/>
        <a:lstStyle/>
        <a:p>
          <a:endParaRPr lang="en-US"/>
        </a:p>
      </dgm:t>
    </dgm:pt>
    <dgm:pt modelId="{4EC3B959-5B78-466C-8DCF-4A9DC8099422}">
      <dgm:prSet/>
      <dgm:spPr/>
      <dgm:t>
        <a:bodyPr/>
        <a:lstStyle/>
        <a:p>
          <a:r>
            <a:rPr lang="en-GB" b="0" i="0"/>
            <a:t>Offer regional promotions (e.g., "Southern Summer Sale")</a:t>
          </a:r>
          <a:endParaRPr lang="en-US"/>
        </a:p>
      </dgm:t>
    </dgm:pt>
    <dgm:pt modelId="{276DBBCB-361E-4943-A0C3-2D7189926230}" type="parTrans" cxnId="{FC560D9C-5DB5-4406-9E5C-5AD81894CCA1}">
      <dgm:prSet/>
      <dgm:spPr/>
      <dgm:t>
        <a:bodyPr/>
        <a:lstStyle/>
        <a:p>
          <a:endParaRPr lang="en-US"/>
        </a:p>
      </dgm:t>
    </dgm:pt>
    <dgm:pt modelId="{B7E1132E-6297-42DC-94C3-6ADBB39E7046}" type="sibTrans" cxnId="{FC560D9C-5DB5-4406-9E5C-5AD81894CCA1}">
      <dgm:prSet/>
      <dgm:spPr/>
      <dgm:t>
        <a:bodyPr/>
        <a:lstStyle/>
        <a:p>
          <a:endParaRPr lang="en-US"/>
        </a:p>
      </dgm:t>
    </dgm:pt>
    <dgm:pt modelId="{4861D4AC-A234-4B3A-93ED-35BF2310C0A1}">
      <dgm:prSet/>
      <dgm:spPr/>
      <dgm:t>
        <a:bodyPr/>
        <a:lstStyle/>
        <a:p>
          <a:r>
            <a:rPr lang="en-GB" b="1" i="0"/>
            <a:t>Expected Impact:</a:t>
          </a:r>
          <a:endParaRPr lang="en-US"/>
        </a:p>
      </dgm:t>
    </dgm:pt>
    <dgm:pt modelId="{215E594A-3565-42E2-B3D0-535FB1540C58}" type="parTrans" cxnId="{97D82C95-0EB7-449E-B8DB-ECFB0AD8B016}">
      <dgm:prSet/>
      <dgm:spPr/>
      <dgm:t>
        <a:bodyPr/>
        <a:lstStyle/>
        <a:p>
          <a:endParaRPr lang="en-US"/>
        </a:p>
      </dgm:t>
    </dgm:pt>
    <dgm:pt modelId="{DC0B9D27-A311-40DD-BA1B-35EF282A3FBE}" type="sibTrans" cxnId="{97D82C95-0EB7-449E-B8DB-ECFB0AD8B016}">
      <dgm:prSet/>
      <dgm:spPr/>
      <dgm:t>
        <a:bodyPr/>
        <a:lstStyle/>
        <a:p>
          <a:endParaRPr lang="en-US"/>
        </a:p>
      </dgm:t>
    </dgm:pt>
    <dgm:pt modelId="{EF4D11A3-4B56-40DB-8973-36F91B574E91}">
      <dgm:prSet/>
      <dgm:spPr/>
      <dgm:t>
        <a:bodyPr/>
        <a:lstStyle/>
        <a:p>
          <a:r>
            <a:rPr lang="en-GB" b="0" i="0"/>
            <a:t>10-15% sales increase within 6 months</a:t>
          </a:r>
          <a:endParaRPr lang="en-US"/>
        </a:p>
      </dgm:t>
    </dgm:pt>
    <dgm:pt modelId="{D7C175F0-1697-47F6-A83A-D6C42FBBAECA}" type="parTrans" cxnId="{F22109AF-48FE-4797-B45F-B9BE0AA35AF6}">
      <dgm:prSet/>
      <dgm:spPr/>
      <dgm:t>
        <a:bodyPr/>
        <a:lstStyle/>
        <a:p>
          <a:endParaRPr lang="en-US"/>
        </a:p>
      </dgm:t>
    </dgm:pt>
    <dgm:pt modelId="{47882D8C-3434-409F-838F-70F114926366}" type="sibTrans" cxnId="{F22109AF-48FE-4797-B45F-B9BE0AA35AF6}">
      <dgm:prSet/>
      <dgm:spPr/>
      <dgm:t>
        <a:bodyPr/>
        <a:lstStyle/>
        <a:p>
          <a:endParaRPr lang="en-US"/>
        </a:p>
      </dgm:t>
    </dgm:pt>
    <dgm:pt modelId="{F8B38C06-F9CC-4E3D-A832-98C568C110C9}" type="pres">
      <dgm:prSet presAssocID="{461D5645-6598-4E8A-AB78-F5B77C48782C}" presName="Name0" presStyleCnt="0">
        <dgm:presLayoutVars>
          <dgm:dir/>
          <dgm:resizeHandles val="exact"/>
        </dgm:presLayoutVars>
      </dgm:prSet>
      <dgm:spPr/>
    </dgm:pt>
    <dgm:pt modelId="{3F13EA4C-EA28-4975-B63A-0FCF91F628E5}" type="pres">
      <dgm:prSet presAssocID="{D2282787-F11A-4505-99E4-83B2EF18FB39}" presName="node" presStyleLbl="node1" presStyleIdx="0" presStyleCnt="7">
        <dgm:presLayoutVars>
          <dgm:bulletEnabled val="1"/>
        </dgm:presLayoutVars>
      </dgm:prSet>
      <dgm:spPr/>
    </dgm:pt>
    <dgm:pt modelId="{57D353FE-FAF9-4E1B-8EC5-6653EF9AD4F3}" type="pres">
      <dgm:prSet presAssocID="{2D05C928-780B-4094-8CEE-3CDAC8780B57}" presName="sibTrans" presStyleLbl="sibTrans1D1" presStyleIdx="0" presStyleCnt="6"/>
      <dgm:spPr/>
    </dgm:pt>
    <dgm:pt modelId="{5F63FCF1-FAE7-4B5B-8FF3-FA6F2957F945}" type="pres">
      <dgm:prSet presAssocID="{2D05C928-780B-4094-8CEE-3CDAC8780B57}" presName="connectorText" presStyleLbl="sibTrans1D1" presStyleIdx="0" presStyleCnt="6"/>
      <dgm:spPr/>
    </dgm:pt>
    <dgm:pt modelId="{82F26B17-92DB-471D-B9F0-B679830791FD}" type="pres">
      <dgm:prSet presAssocID="{69647A73-590E-4CE9-82A7-67C60777B8CC}" presName="node" presStyleLbl="node1" presStyleIdx="1" presStyleCnt="7">
        <dgm:presLayoutVars>
          <dgm:bulletEnabled val="1"/>
        </dgm:presLayoutVars>
      </dgm:prSet>
      <dgm:spPr/>
    </dgm:pt>
    <dgm:pt modelId="{184D669D-947D-4572-AD7A-9C06E4C02DF6}" type="pres">
      <dgm:prSet presAssocID="{1A4A1779-C26D-4D92-8039-69860BE84710}" presName="sibTrans" presStyleLbl="sibTrans1D1" presStyleIdx="1" presStyleCnt="6"/>
      <dgm:spPr/>
    </dgm:pt>
    <dgm:pt modelId="{4EE55ED8-FF61-4979-8D29-D2B84C4EE07A}" type="pres">
      <dgm:prSet presAssocID="{1A4A1779-C26D-4D92-8039-69860BE84710}" presName="connectorText" presStyleLbl="sibTrans1D1" presStyleIdx="1" presStyleCnt="6"/>
      <dgm:spPr/>
    </dgm:pt>
    <dgm:pt modelId="{1136ED1E-7135-4783-A5E8-DEECFC84314A}" type="pres">
      <dgm:prSet presAssocID="{86EA4CA1-F2A6-4346-A4E1-0D2511553654}" presName="node" presStyleLbl="node1" presStyleIdx="2" presStyleCnt="7">
        <dgm:presLayoutVars>
          <dgm:bulletEnabled val="1"/>
        </dgm:presLayoutVars>
      </dgm:prSet>
      <dgm:spPr/>
    </dgm:pt>
    <dgm:pt modelId="{BF7AE388-34A3-4107-8AB7-A92C21CC88D0}" type="pres">
      <dgm:prSet presAssocID="{6B1BC893-3DFD-4481-9DA8-15E317D8CB4A}" presName="sibTrans" presStyleLbl="sibTrans1D1" presStyleIdx="2" presStyleCnt="6"/>
      <dgm:spPr/>
    </dgm:pt>
    <dgm:pt modelId="{746BE8F9-746F-4350-8547-12CE7CA49985}" type="pres">
      <dgm:prSet presAssocID="{6B1BC893-3DFD-4481-9DA8-15E317D8CB4A}" presName="connectorText" presStyleLbl="sibTrans1D1" presStyleIdx="2" presStyleCnt="6"/>
      <dgm:spPr/>
    </dgm:pt>
    <dgm:pt modelId="{5FD7EAF6-9D34-4D37-B654-F62C399AC2E7}" type="pres">
      <dgm:prSet presAssocID="{EBC97859-BEA5-4C8F-9400-EFA3AB4072DD}" presName="node" presStyleLbl="node1" presStyleIdx="3" presStyleCnt="7">
        <dgm:presLayoutVars>
          <dgm:bulletEnabled val="1"/>
        </dgm:presLayoutVars>
      </dgm:prSet>
      <dgm:spPr/>
    </dgm:pt>
    <dgm:pt modelId="{C89085FA-85B4-4A63-A3F1-26A59FC05188}" type="pres">
      <dgm:prSet presAssocID="{1A02F2FC-CE99-45C4-9013-46A743862350}" presName="sibTrans" presStyleLbl="sibTrans1D1" presStyleIdx="3" presStyleCnt="6"/>
      <dgm:spPr/>
    </dgm:pt>
    <dgm:pt modelId="{513D5A29-D5CC-4D33-BB1D-05336A57B9DC}" type="pres">
      <dgm:prSet presAssocID="{1A02F2FC-CE99-45C4-9013-46A743862350}" presName="connectorText" presStyleLbl="sibTrans1D1" presStyleIdx="3" presStyleCnt="6"/>
      <dgm:spPr/>
    </dgm:pt>
    <dgm:pt modelId="{1EC7D8C1-AFF7-4966-9C11-A8444C8A9182}" type="pres">
      <dgm:prSet presAssocID="{4EC3B959-5B78-466C-8DCF-4A9DC8099422}" presName="node" presStyleLbl="node1" presStyleIdx="4" presStyleCnt="7">
        <dgm:presLayoutVars>
          <dgm:bulletEnabled val="1"/>
        </dgm:presLayoutVars>
      </dgm:prSet>
      <dgm:spPr/>
    </dgm:pt>
    <dgm:pt modelId="{70D4439F-B4B1-467A-99E3-5059056E7F8C}" type="pres">
      <dgm:prSet presAssocID="{B7E1132E-6297-42DC-94C3-6ADBB39E7046}" presName="sibTrans" presStyleLbl="sibTrans1D1" presStyleIdx="4" presStyleCnt="6"/>
      <dgm:spPr/>
    </dgm:pt>
    <dgm:pt modelId="{7390F90F-8FE9-439B-B722-69BDC5A0FF5D}" type="pres">
      <dgm:prSet presAssocID="{B7E1132E-6297-42DC-94C3-6ADBB39E7046}" presName="connectorText" presStyleLbl="sibTrans1D1" presStyleIdx="4" presStyleCnt="6"/>
      <dgm:spPr/>
    </dgm:pt>
    <dgm:pt modelId="{C856475A-5A75-42E4-9FC9-A54669CEB448}" type="pres">
      <dgm:prSet presAssocID="{4861D4AC-A234-4B3A-93ED-35BF2310C0A1}" presName="node" presStyleLbl="node1" presStyleIdx="5" presStyleCnt="7">
        <dgm:presLayoutVars>
          <dgm:bulletEnabled val="1"/>
        </dgm:presLayoutVars>
      </dgm:prSet>
      <dgm:spPr/>
    </dgm:pt>
    <dgm:pt modelId="{62CC3A66-2847-46CB-9FE5-E15BB53F7B3B}" type="pres">
      <dgm:prSet presAssocID="{DC0B9D27-A311-40DD-BA1B-35EF282A3FBE}" presName="sibTrans" presStyleLbl="sibTrans1D1" presStyleIdx="5" presStyleCnt="6"/>
      <dgm:spPr/>
    </dgm:pt>
    <dgm:pt modelId="{CE786A8C-E994-41FB-B4C1-9CC92FF480CC}" type="pres">
      <dgm:prSet presAssocID="{DC0B9D27-A311-40DD-BA1B-35EF282A3FBE}" presName="connectorText" presStyleLbl="sibTrans1D1" presStyleIdx="5" presStyleCnt="6"/>
      <dgm:spPr/>
    </dgm:pt>
    <dgm:pt modelId="{22BD81C1-B4DC-469C-A6F2-AFD4DC0BC399}" type="pres">
      <dgm:prSet presAssocID="{EF4D11A3-4B56-40DB-8973-36F91B574E91}" presName="node" presStyleLbl="node1" presStyleIdx="6" presStyleCnt="7">
        <dgm:presLayoutVars>
          <dgm:bulletEnabled val="1"/>
        </dgm:presLayoutVars>
      </dgm:prSet>
      <dgm:spPr/>
    </dgm:pt>
  </dgm:ptLst>
  <dgm:cxnLst>
    <dgm:cxn modelId="{B02DA201-6754-446C-BBC0-FB036F1C6B9B}" type="presOf" srcId="{D2282787-F11A-4505-99E4-83B2EF18FB39}" destId="{3F13EA4C-EA28-4975-B63A-0FCF91F628E5}" srcOrd="0" destOrd="0" presId="urn:microsoft.com/office/officeart/2016/7/layout/RepeatingBendingProcessNew"/>
    <dgm:cxn modelId="{37B59D02-79AB-4283-9D07-BA5EE17A7063}" type="presOf" srcId="{1A4A1779-C26D-4D92-8039-69860BE84710}" destId="{4EE55ED8-FF61-4979-8D29-D2B84C4EE07A}" srcOrd="1" destOrd="0" presId="urn:microsoft.com/office/officeart/2016/7/layout/RepeatingBendingProcessNew"/>
    <dgm:cxn modelId="{1419990B-4F50-41FC-9D45-045C9558AEEE}" type="presOf" srcId="{1A02F2FC-CE99-45C4-9013-46A743862350}" destId="{C89085FA-85B4-4A63-A3F1-26A59FC05188}" srcOrd="0" destOrd="0" presId="urn:microsoft.com/office/officeart/2016/7/layout/RepeatingBendingProcessNew"/>
    <dgm:cxn modelId="{CCDE250D-6C2A-493A-B263-3EE305A32411}" type="presOf" srcId="{86EA4CA1-F2A6-4346-A4E1-0D2511553654}" destId="{1136ED1E-7135-4783-A5E8-DEECFC84314A}" srcOrd="0" destOrd="0" presId="urn:microsoft.com/office/officeart/2016/7/layout/RepeatingBendingProcessNew"/>
    <dgm:cxn modelId="{5AD7BA25-DC7D-48A9-A69A-A8A99437858D}" type="presOf" srcId="{4861D4AC-A234-4B3A-93ED-35BF2310C0A1}" destId="{C856475A-5A75-42E4-9FC9-A54669CEB448}" srcOrd="0" destOrd="0" presId="urn:microsoft.com/office/officeart/2016/7/layout/RepeatingBendingProcessNew"/>
    <dgm:cxn modelId="{26B1DA3A-8249-40E8-A413-24282803F176}" type="presOf" srcId="{1A4A1779-C26D-4D92-8039-69860BE84710}" destId="{184D669D-947D-4572-AD7A-9C06E4C02DF6}" srcOrd="0" destOrd="0" presId="urn:microsoft.com/office/officeart/2016/7/layout/RepeatingBendingProcessNew"/>
    <dgm:cxn modelId="{731D4F5E-8891-48D4-B636-7BF3425D8027}" type="presOf" srcId="{69647A73-590E-4CE9-82A7-67C60777B8CC}" destId="{82F26B17-92DB-471D-B9F0-B679830791FD}" srcOrd="0" destOrd="0" presId="urn:microsoft.com/office/officeart/2016/7/layout/RepeatingBendingProcessNew"/>
    <dgm:cxn modelId="{D3FE8F62-C637-42CF-AE15-9D9F7459F075}" type="presOf" srcId="{DC0B9D27-A311-40DD-BA1B-35EF282A3FBE}" destId="{62CC3A66-2847-46CB-9FE5-E15BB53F7B3B}" srcOrd="0" destOrd="0" presId="urn:microsoft.com/office/officeart/2016/7/layout/RepeatingBendingProcessNew"/>
    <dgm:cxn modelId="{1692FD68-BCFE-438B-9B5D-EB51367F74CF}" type="presOf" srcId="{2D05C928-780B-4094-8CEE-3CDAC8780B57}" destId="{5F63FCF1-FAE7-4B5B-8FF3-FA6F2957F945}" srcOrd="1" destOrd="0" presId="urn:microsoft.com/office/officeart/2016/7/layout/RepeatingBendingProcessNew"/>
    <dgm:cxn modelId="{D1664A4C-0ECB-4093-A91D-4810933DD60A}" type="presOf" srcId="{461D5645-6598-4E8A-AB78-F5B77C48782C}" destId="{F8B38C06-F9CC-4E3D-A832-98C568C110C9}" srcOrd="0" destOrd="0" presId="urn:microsoft.com/office/officeart/2016/7/layout/RepeatingBendingProcessNew"/>
    <dgm:cxn modelId="{85F7F94C-E628-484B-BC99-F9A04609BF5E}" type="presOf" srcId="{6B1BC893-3DFD-4481-9DA8-15E317D8CB4A}" destId="{BF7AE388-34A3-4107-8AB7-A92C21CC88D0}" srcOrd="0" destOrd="0" presId="urn:microsoft.com/office/officeart/2016/7/layout/RepeatingBendingProcessNew"/>
    <dgm:cxn modelId="{3A66AB78-9636-439F-99F4-4FC2646F6F30}" srcId="{461D5645-6598-4E8A-AB78-F5B77C48782C}" destId="{69647A73-590E-4CE9-82A7-67C60777B8CC}" srcOrd="1" destOrd="0" parTransId="{AFACE365-2A8D-46AB-8C3F-74FF54C2A077}" sibTransId="{1A4A1779-C26D-4D92-8039-69860BE84710}"/>
    <dgm:cxn modelId="{5D54997E-9FEB-485B-A1F4-7721FDD59F07}" type="presOf" srcId="{DC0B9D27-A311-40DD-BA1B-35EF282A3FBE}" destId="{CE786A8C-E994-41FB-B4C1-9CC92FF480CC}" srcOrd="1" destOrd="0" presId="urn:microsoft.com/office/officeart/2016/7/layout/RepeatingBendingProcessNew"/>
    <dgm:cxn modelId="{9873C58B-1B05-483C-A33D-55D412A36FF3}" srcId="{461D5645-6598-4E8A-AB78-F5B77C48782C}" destId="{86EA4CA1-F2A6-4346-A4E1-0D2511553654}" srcOrd="2" destOrd="0" parTransId="{3F0345E9-4947-4FD6-B67D-D4A3EFE17893}" sibTransId="{6B1BC893-3DFD-4481-9DA8-15E317D8CB4A}"/>
    <dgm:cxn modelId="{97D82C95-0EB7-449E-B8DB-ECFB0AD8B016}" srcId="{461D5645-6598-4E8A-AB78-F5B77C48782C}" destId="{4861D4AC-A234-4B3A-93ED-35BF2310C0A1}" srcOrd="5" destOrd="0" parTransId="{215E594A-3565-42E2-B3D0-535FB1540C58}" sibTransId="{DC0B9D27-A311-40DD-BA1B-35EF282A3FBE}"/>
    <dgm:cxn modelId="{FC560D9C-5DB5-4406-9E5C-5AD81894CCA1}" srcId="{461D5645-6598-4E8A-AB78-F5B77C48782C}" destId="{4EC3B959-5B78-466C-8DCF-4A9DC8099422}" srcOrd="4" destOrd="0" parTransId="{276DBBCB-361E-4943-A0C3-2D7189926230}" sibTransId="{B7E1132E-6297-42DC-94C3-6ADBB39E7046}"/>
    <dgm:cxn modelId="{F2A7529E-EC24-4E64-BD1E-3F488A9FFF54}" type="presOf" srcId="{2D05C928-780B-4094-8CEE-3CDAC8780B57}" destId="{57D353FE-FAF9-4E1B-8EC5-6653EF9AD4F3}" srcOrd="0" destOrd="0" presId="urn:microsoft.com/office/officeart/2016/7/layout/RepeatingBendingProcessNew"/>
    <dgm:cxn modelId="{106FDDA0-CB13-4AAA-A27A-0B5A962BC7F6}" type="presOf" srcId="{EBC97859-BEA5-4C8F-9400-EFA3AB4072DD}" destId="{5FD7EAF6-9D34-4D37-B654-F62C399AC2E7}" srcOrd="0" destOrd="0" presId="urn:microsoft.com/office/officeart/2016/7/layout/RepeatingBendingProcessNew"/>
    <dgm:cxn modelId="{681A57A4-5B38-41C7-A5DB-38E1921947F2}" type="presOf" srcId="{EF4D11A3-4B56-40DB-8973-36F91B574E91}" destId="{22BD81C1-B4DC-469C-A6F2-AFD4DC0BC399}" srcOrd="0" destOrd="0" presId="urn:microsoft.com/office/officeart/2016/7/layout/RepeatingBendingProcessNew"/>
    <dgm:cxn modelId="{EEBE0BA6-6FAE-491C-9312-DC8B748C59D8}" type="presOf" srcId="{4EC3B959-5B78-466C-8DCF-4A9DC8099422}" destId="{1EC7D8C1-AFF7-4966-9C11-A8444C8A9182}" srcOrd="0" destOrd="0" presId="urn:microsoft.com/office/officeart/2016/7/layout/RepeatingBendingProcessNew"/>
    <dgm:cxn modelId="{4AE274A9-4804-47FA-AC81-493C0E41793E}" type="presOf" srcId="{B7E1132E-6297-42DC-94C3-6ADBB39E7046}" destId="{7390F90F-8FE9-439B-B722-69BDC5A0FF5D}" srcOrd="1" destOrd="0" presId="urn:microsoft.com/office/officeart/2016/7/layout/RepeatingBendingProcessNew"/>
    <dgm:cxn modelId="{F22109AF-48FE-4797-B45F-B9BE0AA35AF6}" srcId="{461D5645-6598-4E8A-AB78-F5B77C48782C}" destId="{EF4D11A3-4B56-40DB-8973-36F91B574E91}" srcOrd="6" destOrd="0" parTransId="{D7C175F0-1697-47F6-A83A-D6C42FBBAECA}" sibTransId="{47882D8C-3434-409F-838F-70F114926366}"/>
    <dgm:cxn modelId="{28C800BE-0405-4EBB-86A5-6C9C4BCC0943}" srcId="{461D5645-6598-4E8A-AB78-F5B77C48782C}" destId="{D2282787-F11A-4505-99E4-83B2EF18FB39}" srcOrd="0" destOrd="0" parTransId="{CE2D30E9-E1FF-4965-8CA4-BD30775E92A3}" sibTransId="{2D05C928-780B-4094-8CEE-3CDAC8780B57}"/>
    <dgm:cxn modelId="{281F49C2-CCF5-4704-A722-15B9B4F2280A}" type="presOf" srcId="{6B1BC893-3DFD-4481-9DA8-15E317D8CB4A}" destId="{746BE8F9-746F-4350-8547-12CE7CA49985}" srcOrd="1" destOrd="0" presId="urn:microsoft.com/office/officeart/2016/7/layout/RepeatingBendingProcessNew"/>
    <dgm:cxn modelId="{A6CA13D0-481B-4C24-A749-D44DBD65EA55}" srcId="{461D5645-6598-4E8A-AB78-F5B77C48782C}" destId="{EBC97859-BEA5-4C8F-9400-EFA3AB4072DD}" srcOrd="3" destOrd="0" parTransId="{168109FC-E560-41AA-9A65-46846A76A508}" sibTransId="{1A02F2FC-CE99-45C4-9013-46A743862350}"/>
    <dgm:cxn modelId="{B96279D0-AB53-413C-802A-C08C63F259E3}" type="presOf" srcId="{B7E1132E-6297-42DC-94C3-6ADBB39E7046}" destId="{70D4439F-B4B1-467A-99E3-5059056E7F8C}" srcOrd="0" destOrd="0" presId="urn:microsoft.com/office/officeart/2016/7/layout/RepeatingBendingProcessNew"/>
    <dgm:cxn modelId="{9587A4DF-6069-4801-AF50-99491D2A187F}" type="presOf" srcId="{1A02F2FC-CE99-45C4-9013-46A743862350}" destId="{513D5A29-D5CC-4D33-BB1D-05336A57B9DC}" srcOrd="1" destOrd="0" presId="urn:microsoft.com/office/officeart/2016/7/layout/RepeatingBendingProcessNew"/>
    <dgm:cxn modelId="{0D5AFCC8-41F4-4043-8490-2EF68C1A1D39}" type="presParOf" srcId="{F8B38C06-F9CC-4E3D-A832-98C568C110C9}" destId="{3F13EA4C-EA28-4975-B63A-0FCF91F628E5}" srcOrd="0" destOrd="0" presId="urn:microsoft.com/office/officeart/2016/7/layout/RepeatingBendingProcessNew"/>
    <dgm:cxn modelId="{A03C3302-0247-47C6-80F2-AD84EB7C3AB8}" type="presParOf" srcId="{F8B38C06-F9CC-4E3D-A832-98C568C110C9}" destId="{57D353FE-FAF9-4E1B-8EC5-6653EF9AD4F3}" srcOrd="1" destOrd="0" presId="urn:microsoft.com/office/officeart/2016/7/layout/RepeatingBendingProcessNew"/>
    <dgm:cxn modelId="{B6FF8DED-58D1-4AFC-8F62-F43EE9F3C233}" type="presParOf" srcId="{57D353FE-FAF9-4E1B-8EC5-6653EF9AD4F3}" destId="{5F63FCF1-FAE7-4B5B-8FF3-FA6F2957F945}" srcOrd="0" destOrd="0" presId="urn:microsoft.com/office/officeart/2016/7/layout/RepeatingBendingProcessNew"/>
    <dgm:cxn modelId="{E46C1567-B20F-4D2E-858E-3BBAEC35ABA9}" type="presParOf" srcId="{F8B38C06-F9CC-4E3D-A832-98C568C110C9}" destId="{82F26B17-92DB-471D-B9F0-B679830791FD}" srcOrd="2" destOrd="0" presId="urn:microsoft.com/office/officeart/2016/7/layout/RepeatingBendingProcessNew"/>
    <dgm:cxn modelId="{E33021A2-C22C-4777-B5AA-42C1D835E9E6}" type="presParOf" srcId="{F8B38C06-F9CC-4E3D-A832-98C568C110C9}" destId="{184D669D-947D-4572-AD7A-9C06E4C02DF6}" srcOrd="3" destOrd="0" presId="urn:microsoft.com/office/officeart/2016/7/layout/RepeatingBendingProcessNew"/>
    <dgm:cxn modelId="{31292331-6ECE-4594-B150-F4CD97256075}" type="presParOf" srcId="{184D669D-947D-4572-AD7A-9C06E4C02DF6}" destId="{4EE55ED8-FF61-4979-8D29-D2B84C4EE07A}" srcOrd="0" destOrd="0" presId="urn:microsoft.com/office/officeart/2016/7/layout/RepeatingBendingProcessNew"/>
    <dgm:cxn modelId="{162E3E1A-E710-4757-B398-07D27EC54069}" type="presParOf" srcId="{F8B38C06-F9CC-4E3D-A832-98C568C110C9}" destId="{1136ED1E-7135-4783-A5E8-DEECFC84314A}" srcOrd="4" destOrd="0" presId="urn:microsoft.com/office/officeart/2016/7/layout/RepeatingBendingProcessNew"/>
    <dgm:cxn modelId="{F8314305-81E3-4F15-8CE7-FFF7BF78B76A}" type="presParOf" srcId="{F8B38C06-F9CC-4E3D-A832-98C568C110C9}" destId="{BF7AE388-34A3-4107-8AB7-A92C21CC88D0}" srcOrd="5" destOrd="0" presId="urn:microsoft.com/office/officeart/2016/7/layout/RepeatingBendingProcessNew"/>
    <dgm:cxn modelId="{C5788AC7-C5D5-4A82-A3ED-61B37E907196}" type="presParOf" srcId="{BF7AE388-34A3-4107-8AB7-A92C21CC88D0}" destId="{746BE8F9-746F-4350-8547-12CE7CA49985}" srcOrd="0" destOrd="0" presId="urn:microsoft.com/office/officeart/2016/7/layout/RepeatingBendingProcessNew"/>
    <dgm:cxn modelId="{DE6DCD0B-CF9B-4B70-8851-3C8DD1856645}" type="presParOf" srcId="{F8B38C06-F9CC-4E3D-A832-98C568C110C9}" destId="{5FD7EAF6-9D34-4D37-B654-F62C399AC2E7}" srcOrd="6" destOrd="0" presId="urn:microsoft.com/office/officeart/2016/7/layout/RepeatingBendingProcessNew"/>
    <dgm:cxn modelId="{B46F580F-4EDB-4414-AE73-F6642FB07CBC}" type="presParOf" srcId="{F8B38C06-F9CC-4E3D-A832-98C568C110C9}" destId="{C89085FA-85B4-4A63-A3F1-26A59FC05188}" srcOrd="7" destOrd="0" presId="urn:microsoft.com/office/officeart/2016/7/layout/RepeatingBendingProcessNew"/>
    <dgm:cxn modelId="{E3D14B56-D216-47E2-BA6B-6628D2AE8889}" type="presParOf" srcId="{C89085FA-85B4-4A63-A3F1-26A59FC05188}" destId="{513D5A29-D5CC-4D33-BB1D-05336A57B9DC}" srcOrd="0" destOrd="0" presId="urn:microsoft.com/office/officeart/2016/7/layout/RepeatingBendingProcessNew"/>
    <dgm:cxn modelId="{6A817775-82E3-45FD-A276-2D6ED1AB60D2}" type="presParOf" srcId="{F8B38C06-F9CC-4E3D-A832-98C568C110C9}" destId="{1EC7D8C1-AFF7-4966-9C11-A8444C8A9182}" srcOrd="8" destOrd="0" presId="urn:microsoft.com/office/officeart/2016/7/layout/RepeatingBendingProcessNew"/>
    <dgm:cxn modelId="{A4A8C4D4-61B0-4FEE-B022-88D1389BC830}" type="presParOf" srcId="{F8B38C06-F9CC-4E3D-A832-98C568C110C9}" destId="{70D4439F-B4B1-467A-99E3-5059056E7F8C}" srcOrd="9" destOrd="0" presId="urn:microsoft.com/office/officeart/2016/7/layout/RepeatingBendingProcessNew"/>
    <dgm:cxn modelId="{D123B4C6-8EB9-493D-8540-CDF28C54A03E}" type="presParOf" srcId="{70D4439F-B4B1-467A-99E3-5059056E7F8C}" destId="{7390F90F-8FE9-439B-B722-69BDC5A0FF5D}" srcOrd="0" destOrd="0" presId="urn:microsoft.com/office/officeart/2016/7/layout/RepeatingBendingProcessNew"/>
    <dgm:cxn modelId="{6ED0DE14-3E0C-4F06-9F05-69EF12ECFBFC}" type="presParOf" srcId="{F8B38C06-F9CC-4E3D-A832-98C568C110C9}" destId="{C856475A-5A75-42E4-9FC9-A54669CEB448}" srcOrd="10" destOrd="0" presId="urn:microsoft.com/office/officeart/2016/7/layout/RepeatingBendingProcessNew"/>
    <dgm:cxn modelId="{E2F81129-9542-4378-B9F0-11BD2213FC42}" type="presParOf" srcId="{F8B38C06-F9CC-4E3D-A832-98C568C110C9}" destId="{62CC3A66-2847-46CB-9FE5-E15BB53F7B3B}" srcOrd="11" destOrd="0" presId="urn:microsoft.com/office/officeart/2016/7/layout/RepeatingBendingProcessNew"/>
    <dgm:cxn modelId="{5DA386CB-20F3-4CE1-893A-45E25716D8B3}" type="presParOf" srcId="{62CC3A66-2847-46CB-9FE5-E15BB53F7B3B}" destId="{CE786A8C-E994-41FB-B4C1-9CC92FF480CC}" srcOrd="0" destOrd="0" presId="urn:microsoft.com/office/officeart/2016/7/layout/RepeatingBendingProcessNew"/>
    <dgm:cxn modelId="{B71CF6D5-2FAF-4FBB-8499-8DB4DE6BEE13}" type="presParOf" srcId="{F8B38C06-F9CC-4E3D-A832-98C568C110C9}" destId="{22BD81C1-B4DC-469C-A6F2-AFD4DC0BC399}"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1D5645-6598-4E8A-AB78-F5B77C48782C}"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8D17AFA-918D-45DE-A039-15D0BE7C1967}">
      <dgm:prSet/>
      <dgm:spPr/>
      <dgm:t>
        <a:bodyPr/>
        <a:lstStyle/>
        <a:p>
          <a:pPr>
            <a:buNone/>
          </a:pPr>
          <a:r>
            <a:rPr lang="en-GB" b="1" i="0"/>
            <a:t>Product Bundle Strategy</a:t>
          </a:r>
          <a:endParaRPr lang="en-GB" b="0" i="0"/>
        </a:p>
      </dgm:t>
    </dgm:pt>
    <dgm:pt modelId="{7F356653-047F-47EB-BA69-D7AF9C1EC74A}" type="parTrans" cxnId="{01472660-10CB-448C-BC7D-16CA00AC13BD}">
      <dgm:prSet/>
      <dgm:spPr/>
      <dgm:t>
        <a:bodyPr/>
        <a:lstStyle/>
        <a:p>
          <a:endParaRPr lang="en-GB"/>
        </a:p>
      </dgm:t>
    </dgm:pt>
    <dgm:pt modelId="{CA683A7C-01B6-4262-B06C-BD710BC16134}" type="sibTrans" cxnId="{01472660-10CB-448C-BC7D-16CA00AC13BD}">
      <dgm:prSet/>
      <dgm:spPr/>
      <dgm:t>
        <a:bodyPr/>
        <a:lstStyle/>
        <a:p>
          <a:endParaRPr lang="en-GB"/>
        </a:p>
      </dgm:t>
    </dgm:pt>
    <dgm:pt modelId="{B0D66065-34B7-422D-82DE-59483D321F31}">
      <dgm:prSet/>
      <dgm:spPr/>
      <dgm:t>
        <a:bodyPr/>
        <a:lstStyle/>
        <a:p>
          <a:pPr>
            <a:buNone/>
          </a:pPr>
          <a:r>
            <a:rPr lang="en-GB" b="1" i="0"/>
            <a:t>Problem:</a:t>
          </a:r>
          <a:endParaRPr lang="en-GB" b="0" i="0"/>
        </a:p>
      </dgm:t>
    </dgm:pt>
    <dgm:pt modelId="{9F3E12AC-052D-4D4E-99A4-B0B6274D8A78}" type="parTrans" cxnId="{7291D825-EE59-4229-A5CB-E954037506F5}">
      <dgm:prSet/>
      <dgm:spPr/>
      <dgm:t>
        <a:bodyPr/>
        <a:lstStyle/>
        <a:p>
          <a:endParaRPr lang="en-GB"/>
        </a:p>
      </dgm:t>
    </dgm:pt>
    <dgm:pt modelId="{6DDB87E4-15C5-43CC-90C8-F5E09B4DD7F1}" type="sibTrans" cxnId="{7291D825-EE59-4229-A5CB-E954037506F5}">
      <dgm:prSet/>
      <dgm:spPr/>
      <dgm:t>
        <a:bodyPr/>
        <a:lstStyle/>
        <a:p>
          <a:endParaRPr lang="en-GB"/>
        </a:p>
      </dgm:t>
    </dgm:pt>
    <dgm:pt modelId="{268E1B69-2553-4F72-8BB9-318767E4937C}">
      <dgm:prSet/>
      <dgm:spPr/>
      <dgm:t>
        <a:bodyPr/>
        <a:lstStyle/>
        <a:p>
          <a:pPr>
            <a:buFont typeface="Arial" panose="020B0604020202020204" pitchFamily="34" charset="0"/>
            <a:buChar char="•"/>
          </a:pPr>
          <a:r>
            <a:rPr lang="en-GB" b="0" i="0" dirty="0"/>
            <a:t>Low-margin products (Binders, Machines) dragging profitability</a:t>
          </a:r>
          <a:br>
            <a:rPr lang="en-GB" b="0" i="0" dirty="0"/>
          </a:br>
          <a:r>
            <a:rPr lang="en-GB" b="1" i="0" dirty="0"/>
            <a:t>Recommendation:</a:t>
          </a:r>
          <a:endParaRPr lang="en-GB" b="0" i="0" dirty="0"/>
        </a:p>
      </dgm:t>
    </dgm:pt>
    <dgm:pt modelId="{BA4017F2-FE90-4FB8-92BA-FC892CE892FD}" type="parTrans" cxnId="{07420398-3E6F-41C6-A598-EC71450CDA66}">
      <dgm:prSet/>
      <dgm:spPr/>
      <dgm:t>
        <a:bodyPr/>
        <a:lstStyle/>
        <a:p>
          <a:endParaRPr lang="en-GB"/>
        </a:p>
      </dgm:t>
    </dgm:pt>
    <dgm:pt modelId="{E0708612-2847-4F4C-B6E1-C7F7E35B6CFC}" type="sibTrans" cxnId="{07420398-3E6F-41C6-A598-EC71450CDA66}">
      <dgm:prSet/>
      <dgm:spPr/>
      <dgm:t>
        <a:bodyPr/>
        <a:lstStyle/>
        <a:p>
          <a:endParaRPr lang="en-GB"/>
        </a:p>
      </dgm:t>
    </dgm:pt>
    <dgm:pt modelId="{FB2AFFEC-7EE9-469A-B8EB-9A6B5ACA8734}">
      <dgm:prSet/>
      <dgm:spPr/>
      <dgm:t>
        <a:bodyPr/>
        <a:lstStyle/>
        <a:p>
          <a:pPr>
            <a:buFont typeface="+mj-lt"/>
            <a:buAutoNum type="arabicPeriod"/>
          </a:pPr>
          <a:r>
            <a:rPr lang="en-GB" b="0" i="0"/>
            <a:t>Create high-value bundles (e.g., "Office Starter Pack")</a:t>
          </a:r>
        </a:p>
      </dgm:t>
    </dgm:pt>
    <dgm:pt modelId="{A1125995-AE8F-4D4D-9346-758AD05F20C1}" type="parTrans" cxnId="{ED2D1B51-94A2-46F8-9C4F-5EE582CFE669}">
      <dgm:prSet/>
      <dgm:spPr/>
      <dgm:t>
        <a:bodyPr/>
        <a:lstStyle/>
        <a:p>
          <a:endParaRPr lang="en-GB"/>
        </a:p>
      </dgm:t>
    </dgm:pt>
    <dgm:pt modelId="{B72B4CE7-2FCA-4B2C-BD8E-B0029B75E8E7}" type="sibTrans" cxnId="{ED2D1B51-94A2-46F8-9C4F-5EE582CFE669}">
      <dgm:prSet/>
      <dgm:spPr/>
      <dgm:t>
        <a:bodyPr/>
        <a:lstStyle/>
        <a:p>
          <a:endParaRPr lang="en-GB"/>
        </a:p>
      </dgm:t>
    </dgm:pt>
    <dgm:pt modelId="{2C7ECCDF-D747-46C5-B037-2AFAB869716D}">
      <dgm:prSet/>
      <dgm:spPr/>
      <dgm:t>
        <a:bodyPr/>
        <a:lstStyle/>
        <a:p>
          <a:pPr>
            <a:buFont typeface="+mj-lt"/>
            <a:buAutoNum type="arabicPeriod"/>
          </a:pPr>
          <a:r>
            <a:rPr lang="en-GB" b="0" i="0"/>
            <a:t>Implement flash sales for slow-moving inventory</a:t>
          </a:r>
          <a:br>
            <a:rPr lang="en-GB" b="0" i="0"/>
          </a:br>
          <a:r>
            <a:rPr lang="en-GB" b="1" i="0"/>
            <a:t>Expected Impact:</a:t>
          </a:r>
          <a:endParaRPr lang="en-GB" b="0" i="0"/>
        </a:p>
      </dgm:t>
    </dgm:pt>
    <dgm:pt modelId="{63592F09-FCCE-499E-BD5F-8E3D557AF069}" type="parTrans" cxnId="{A78BFA6A-8B80-418E-B88E-E813269C44A8}">
      <dgm:prSet/>
      <dgm:spPr/>
      <dgm:t>
        <a:bodyPr/>
        <a:lstStyle/>
        <a:p>
          <a:endParaRPr lang="en-GB"/>
        </a:p>
      </dgm:t>
    </dgm:pt>
    <dgm:pt modelId="{2DE8BACD-5294-45AE-B6A5-880A08B899A2}" type="sibTrans" cxnId="{A78BFA6A-8B80-418E-B88E-E813269C44A8}">
      <dgm:prSet/>
      <dgm:spPr/>
      <dgm:t>
        <a:bodyPr/>
        <a:lstStyle/>
        <a:p>
          <a:endParaRPr lang="en-GB"/>
        </a:p>
      </dgm:t>
    </dgm:pt>
    <dgm:pt modelId="{6F08AC56-0FD5-4959-BE1E-F057F75053DF}">
      <dgm:prSet/>
      <dgm:spPr/>
      <dgm:t>
        <a:bodyPr/>
        <a:lstStyle/>
        <a:p>
          <a:pPr>
            <a:buFont typeface="Arial" panose="020B0604020202020204" pitchFamily="34" charset="0"/>
            <a:buChar char="•"/>
          </a:pPr>
          <a:r>
            <a:rPr lang="en-GB" b="0" i="0"/>
            <a:t>20% boost in product category sales</a:t>
          </a:r>
        </a:p>
      </dgm:t>
    </dgm:pt>
    <dgm:pt modelId="{F1305DFA-1CC8-45EC-8874-AC04E5EF7A95}" type="parTrans" cxnId="{9F4BE824-FE96-493D-816E-64661C4E9285}">
      <dgm:prSet/>
      <dgm:spPr/>
      <dgm:t>
        <a:bodyPr/>
        <a:lstStyle/>
        <a:p>
          <a:endParaRPr lang="en-GB"/>
        </a:p>
      </dgm:t>
    </dgm:pt>
    <dgm:pt modelId="{ADADF086-62E8-4983-AD30-C8CEBC8233B6}" type="sibTrans" cxnId="{9F4BE824-FE96-493D-816E-64661C4E9285}">
      <dgm:prSet/>
      <dgm:spPr/>
      <dgm:t>
        <a:bodyPr/>
        <a:lstStyle/>
        <a:p>
          <a:endParaRPr lang="en-GB"/>
        </a:p>
      </dgm:t>
    </dgm:pt>
    <dgm:pt modelId="{F8B38C06-F9CC-4E3D-A832-98C568C110C9}" type="pres">
      <dgm:prSet presAssocID="{461D5645-6598-4E8A-AB78-F5B77C48782C}" presName="Name0" presStyleCnt="0">
        <dgm:presLayoutVars>
          <dgm:dir/>
          <dgm:resizeHandles val="exact"/>
        </dgm:presLayoutVars>
      </dgm:prSet>
      <dgm:spPr/>
    </dgm:pt>
    <dgm:pt modelId="{4F6E7336-170C-4CA8-819C-6231C196D71C}" type="pres">
      <dgm:prSet presAssocID="{38D17AFA-918D-45DE-A039-15D0BE7C1967}" presName="node" presStyleLbl="node1" presStyleIdx="0" presStyleCnt="6">
        <dgm:presLayoutVars>
          <dgm:bulletEnabled val="1"/>
        </dgm:presLayoutVars>
      </dgm:prSet>
      <dgm:spPr/>
    </dgm:pt>
    <dgm:pt modelId="{28AA6359-4312-434F-8D6A-B5BA296D8C9E}" type="pres">
      <dgm:prSet presAssocID="{CA683A7C-01B6-4262-B06C-BD710BC16134}" presName="sibTrans" presStyleLbl="sibTrans1D1" presStyleIdx="0" presStyleCnt="5"/>
      <dgm:spPr/>
    </dgm:pt>
    <dgm:pt modelId="{87318042-149D-4E84-AF4E-90B0517FD548}" type="pres">
      <dgm:prSet presAssocID="{CA683A7C-01B6-4262-B06C-BD710BC16134}" presName="connectorText" presStyleLbl="sibTrans1D1" presStyleIdx="0" presStyleCnt="5"/>
      <dgm:spPr/>
    </dgm:pt>
    <dgm:pt modelId="{DE6149CA-E726-44BA-BEF4-057D209751D4}" type="pres">
      <dgm:prSet presAssocID="{B0D66065-34B7-422D-82DE-59483D321F31}" presName="node" presStyleLbl="node1" presStyleIdx="1" presStyleCnt="6">
        <dgm:presLayoutVars>
          <dgm:bulletEnabled val="1"/>
        </dgm:presLayoutVars>
      </dgm:prSet>
      <dgm:spPr/>
    </dgm:pt>
    <dgm:pt modelId="{29CD511B-7A09-4938-8532-76396527EBB0}" type="pres">
      <dgm:prSet presAssocID="{6DDB87E4-15C5-43CC-90C8-F5E09B4DD7F1}" presName="sibTrans" presStyleLbl="sibTrans1D1" presStyleIdx="1" presStyleCnt="5"/>
      <dgm:spPr/>
    </dgm:pt>
    <dgm:pt modelId="{951ABC17-96B9-4E41-AD6C-297CBB420D9E}" type="pres">
      <dgm:prSet presAssocID="{6DDB87E4-15C5-43CC-90C8-F5E09B4DD7F1}" presName="connectorText" presStyleLbl="sibTrans1D1" presStyleIdx="1" presStyleCnt="5"/>
      <dgm:spPr/>
    </dgm:pt>
    <dgm:pt modelId="{5C02471E-DBF2-4A40-869C-44AB0C0C64CA}" type="pres">
      <dgm:prSet presAssocID="{268E1B69-2553-4F72-8BB9-318767E4937C}" presName="node" presStyleLbl="node1" presStyleIdx="2" presStyleCnt="6">
        <dgm:presLayoutVars>
          <dgm:bulletEnabled val="1"/>
        </dgm:presLayoutVars>
      </dgm:prSet>
      <dgm:spPr/>
    </dgm:pt>
    <dgm:pt modelId="{2F18A79B-8221-44AA-8AF1-9314992F6FE4}" type="pres">
      <dgm:prSet presAssocID="{E0708612-2847-4F4C-B6E1-C7F7E35B6CFC}" presName="sibTrans" presStyleLbl="sibTrans1D1" presStyleIdx="2" presStyleCnt="5"/>
      <dgm:spPr/>
    </dgm:pt>
    <dgm:pt modelId="{56FC237B-D368-4484-A80C-F4DD8ECADCF9}" type="pres">
      <dgm:prSet presAssocID="{E0708612-2847-4F4C-B6E1-C7F7E35B6CFC}" presName="connectorText" presStyleLbl="sibTrans1D1" presStyleIdx="2" presStyleCnt="5"/>
      <dgm:spPr/>
    </dgm:pt>
    <dgm:pt modelId="{80CF73A0-7D9D-41EF-9BE7-25BB79583361}" type="pres">
      <dgm:prSet presAssocID="{FB2AFFEC-7EE9-469A-B8EB-9A6B5ACA8734}" presName="node" presStyleLbl="node1" presStyleIdx="3" presStyleCnt="6">
        <dgm:presLayoutVars>
          <dgm:bulletEnabled val="1"/>
        </dgm:presLayoutVars>
      </dgm:prSet>
      <dgm:spPr/>
    </dgm:pt>
    <dgm:pt modelId="{B05ED1D4-E1A4-4599-BBEB-A85E13F6E29E}" type="pres">
      <dgm:prSet presAssocID="{B72B4CE7-2FCA-4B2C-BD8E-B0029B75E8E7}" presName="sibTrans" presStyleLbl="sibTrans1D1" presStyleIdx="3" presStyleCnt="5"/>
      <dgm:spPr/>
    </dgm:pt>
    <dgm:pt modelId="{9A977054-BA64-45B3-8AE5-3283056C1393}" type="pres">
      <dgm:prSet presAssocID="{B72B4CE7-2FCA-4B2C-BD8E-B0029B75E8E7}" presName="connectorText" presStyleLbl="sibTrans1D1" presStyleIdx="3" presStyleCnt="5"/>
      <dgm:spPr/>
    </dgm:pt>
    <dgm:pt modelId="{DEEB80C4-3D21-49A6-95B5-2FEB3A06C0BB}" type="pres">
      <dgm:prSet presAssocID="{2C7ECCDF-D747-46C5-B037-2AFAB869716D}" presName="node" presStyleLbl="node1" presStyleIdx="4" presStyleCnt="6">
        <dgm:presLayoutVars>
          <dgm:bulletEnabled val="1"/>
        </dgm:presLayoutVars>
      </dgm:prSet>
      <dgm:spPr/>
    </dgm:pt>
    <dgm:pt modelId="{01023845-8594-46D3-9B59-B196118505AD}" type="pres">
      <dgm:prSet presAssocID="{2DE8BACD-5294-45AE-B6A5-880A08B899A2}" presName="sibTrans" presStyleLbl="sibTrans1D1" presStyleIdx="4" presStyleCnt="5"/>
      <dgm:spPr/>
    </dgm:pt>
    <dgm:pt modelId="{B5F0826E-7DE8-4AFA-BB5C-3F40A5F05572}" type="pres">
      <dgm:prSet presAssocID="{2DE8BACD-5294-45AE-B6A5-880A08B899A2}" presName="connectorText" presStyleLbl="sibTrans1D1" presStyleIdx="4" presStyleCnt="5"/>
      <dgm:spPr/>
    </dgm:pt>
    <dgm:pt modelId="{1FBCF32E-125A-4314-AA98-0737614E9A3C}" type="pres">
      <dgm:prSet presAssocID="{6F08AC56-0FD5-4959-BE1E-F057F75053DF}" presName="node" presStyleLbl="node1" presStyleIdx="5" presStyleCnt="6">
        <dgm:presLayoutVars>
          <dgm:bulletEnabled val="1"/>
        </dgm:presLayoutVars>
      </dgm:prSet>
      <dgm:spPr/>
    </dgm:pt>
  </dgm:ptLst>
  <dgm:cxnLst>
    <dgm:cxn modelId="{FAE6560B-FEA3-487C-A09E-67D9045DE4B0}" type="presOf" srcId="{6F08AC56-0FD5-4959-BE1E-F057F75053DF}" destId="{1FBCF32E-125A-4314-AA98-0737614E9A3C}" srcOrd="0" destOrd="0" presId="urn:microsoft.com/office/officeart/2016/7/layout/RepeatingBendingProcessNew"/>
    <dgm:cxn modelId="{154C9912-33EA-4311-9004-1BE7E18A9E64}" type="presOf" srcId="{FB2AFFEC-7EE9-469A-B8EB-9A6B5ACA8734}" destId="{80CF73A0-7D9D-41EF-9BE7-25BB79583361}" srcOrd="0" destOrd="0" presId="urn:microsoft.com/office/officeart/2016/7/layout/RepeatingBendingProcessNew"/>
    <dgm:cxn modelId="{607A7B24-E3D5-4FA9-8FB5-F902B5BB021B}" type="presOf" srcId="{2DE8BACD-5294-45AE-B6A5-880A08B899A2}" destId="{01023845-8594-46D3-9B59-B196118505AD}" srcOrd="0" destOrd="0" presId="urn:microsoft.com/office/officeart/2016/7/layout/RepeatingBendingProcessNew"/>
    <dgm:cxn modelId="{9F4BE824-FE96-493D-816E-64661C4E9285}" srcId="{461D5645-6598-4E8A-AB78-F5B77C48782C}" destId="{6F08AC56-0FD5-4959-BE1E-F057F75053DF}" srcOrd="5" destOrd="0" parTransId="{F1305DFA-1CC8-45EC-8874-AC04E5EF7A95}" sibTransId="{ADADF086-62E8-4983-AD30-C8CEBC8233B6}"/>
    <dgm:cxn modelId="{7291D825-EE59-4229-A5CB-E954037506F5}" srcId="{461D5645-6598-4E8A-AB78-F5B77C48782C}" destId="{B0D66065-34B7-422D-82DE-59483D321F31}" srcOrd="1" destOrd="0" parTransId="{9F3E12AC-052D-4D4E-99A4-B0B6274D8A78}" sibTransId="{6DDB87E4-15C5-43CC-90C8-F5E09B4DD7F1}"/>
    <dgm:cxn modelId="{01472660-10CB-448C-BC7D-16CA00AC13BD}" srcId="{461D5645-6598-4E8A-AB78-F5B77C48782C}" destId="{38D17AFA-918D-45DE-A039-15D0BE7C1967}" srcOrd="0" destOrd="0" parTransId="{7F356653-047F-47EB-BA69-D7AF9C1EC74A}" sibTransId="{CA683A7C-01B6-4262-B06C-BD710BC16134}"/>
    <dgm:cxn modelId="{A78BFA6A-8B80-418E-B88E-E813269C44A8}" srcId="{461D5645-6598-4E8A-AB78-F5B77C48782C}" destId="{2C7ECCDF-D747-46C5-B037-2AFAB869716D}" srcOrd="4" destOrd="0" parTransId="{63592F09-FCCE-499E-BD5F-8E3D557AF069}" sibTransId="{2DE8BACD-5294-45AE-B6A5-880A08B899A2}"/>
    <dgm:cxn modelId="{D1664A4C-0ECB-4093-A91D-4810933DD60A}" type="presOf" srcId="{461D5645-6598-4E8A-AB78-F5B77C48782C}" destId="{F8B38C06-F9CC-4E3D-A832-98C568C110C9}" srcOrd="0" destOrd="0" presId="urn:microsoft.com/office/officeart/2016/7/layout/RepeatingBendingProcessNew"/>
    <dgm:cxn modelId="{6DAC516C-1EA8-4888-89E2-04886F4A30C0}" type="presOf" srcId="{2DE8BACD-5294-45AE-B6A5-880A08B899A2}" destId="{B5F0826E-7DE8-4AFA-BB5C-3F40A5F05572}" srcOrd="1" destOrd="0" presId="urn:microsoft.com/office/officeart/2016/7/layout/RepeatingBendingProcessNew"/>
    <dgm:cxn modelId="{21D7A74F-028A-4AE3-B46D-8A70C1CA2934}" type="presOf" srcId="{6DDB87E4-15C5-43CC-90C8-F5E09B4DD7F1}" destId="{951ABC17-96B9-4E41-AD6C-297CBB420D9E}" srcOrd="1" destOrd="0" presId="urn:microsoft.com/office/officeart/2016/7/layout/RepeatingBendingProcessNew"/>
    <dgm:cxn modelId="{ED2D1B51-94A2-46F8-9C4F-5EE582CFE669}" srcId="{461D5645-6598-4E8A-AB78-F5B77C48782C}" destId="{FB2AFFEC-7EE9-469A-B8EB-9A6B5ACA8734}" srcOrd="3" destOrd="0" parTransId="{A1125995-AE8F-4D4D-9346-758AD05F20C1}" sibTransId="{B72B4CE7-2FCA-4B2C-BD8E-B0029B75E8E7}"/>
    <dgm:cxn modelId="{9A6EC655-646A-4DB0-818A-59689192B1A1}" type="presOf" srcId="{268E1B69-2553-4F72-8BB9-318767E4937C}" destId="{5C02471E-DBF2-4A40-869C-44AB0C0C64CA}" srcOrd="0" destOrd="0" presId="urn:microsoft.com/office/officeart/2016/7/layout/RepeatingBendingProcessNew"/>
    <dgm:cxn modelId="{5B984580-736E-4C54-BA94-834B85D6B75D}" type="presOf" srcId="{CA683A7C-01B6-4262-B06C-BD710BC16134}" destId="{28AA6359-4312-434F-8D6A-B5BA296D8C9E}" srcOrd="0" destOrd="0" presId="urn:microsoft.com/office/officeart/2016/7/layout/RepeatingBendingProcessNew"/>
    <dgm:cxn modelId="{02DE7496-3C9F-497F-A644-2018AAB10F8D}" type="presOf" srcId="{CA683A7C-01B6-4262-B06C-BD710BC16134}" destId="{87318042-149D-4E84-AF4E-90B0517FD548}" srcOrd="1" destOrd="0" presId="urn:microsoft.com/office/officeart/2016/7/layout/RepeatingBendingProcessNew"/>
    <dgm:cxn modelId="{07420398-3E6F-41C6-A598-EC71450CDA66}" srcId="{461D5645-6598-4E8A-AB78-F5B77C48782C}" destId="{268E1B69-2553-4F72-8BB9-318767E4937C}" srcOrd="2" destOrd="0" parTransId="{BA4017F2-FE90-4FB8-92BA-FC892CE892FD}" sibTransId="{E0708612-2847-4F4C-B6E1-C7F7E35B6CFC}"/>
    <dgm:cxn modelId="{2D4BC7AA-5DE7-47DB-A275-773BF691A30C}" type="presOf" srcId="{E0708612-2847-4F4C-B6E1-C7F7E35B6CFC}" destId="{2F18A79B-8221-44AA-8AF1-9314992F6FE4}" srcOrd="0" destOrd="0" presId="urn:microsoft.com/office/officeart/2016/7/layout/RepeatingBendingProcessNew"/>
    <dgm:cxn modelId="{D4C236AF-860B-4D03-9A81-47304C492589}" type="presOf" srcId="{38D17AFA-918D-45DE-A039-15D0BE7C1967}" destId="{4F6E7336-170C-4CA8-819C-6231C196D71C}" srcOrd="0" destOrd="0" presId="urn:microsoft.com/office/officeart/2016/7/layout/RepeatingBendingProcessNew"/>
    <dgm:cxn modelId="{A72A02C7-0FB2-4383-BA11-C6D3ACD4BEF4}" type="presOf" srcId="{B72B4CE7-2FCA-4B2C-BD8E-B0029B75E8E7}" destId="{B05ED1D4-E1A4-4599-BBEB-A85E13F6E29E}" srcOrd="0" destOrd="0" presId="urn:microsoft.com/office/officeart/2016/7/layout/RepeatingBendingProcessNew"/>
    <dgm:cxn modelId="{85D25FC7-2F20-4AAA-AAD7-9248862A2E4C}" type="presOf" srcId="{E0708612-2847-4F4C-B6E1-C7F7E35B6CFC}" destId="{56FC237B-D368-4484-A80C-F4DD8ECADCF9}" srcOrd="1" destOrd="0" presId="urn:microsoft.com/office/officeart/2016/7/layout/RepeatingBendingProcessNew"/>
    <dgm:cxn modelId="{5AC46FC8-C750-4FE2-858E-9C5EBCADD6F8}" type="presOf" srcId="{6DDB87E4-15C5-43CC-90C8-F5E09B4DD7F1}" destId="{29CD511B-7A09-4938-8532-76396527EBB0}" srcOrd="0" destOrd="0" presId="urn:microsoft.com/office/officeart/2016/7/layout/RepeatingBendingProcessNew"/>
    <dgm:cxn modelId="{ADDD5FCC-25E1-4188-A496-395665C92044}" type="presOf" srcId="{2C7ECCDF-D747-46C5-B037-2AFAB869716D}" destId="{DEEB80C4-3D21-49A6-95B5-2FEB3A06C0BB}" srcOrd="0" destOrd="0" presId="urn:microsoft.com/office/officeart/2016/7/layout/RepeatingBendingProcessNew"/>
    <dgm:cxn modelId="{5F6324FD-B0AF-4976-BD1F-72186E0BF004}" type="presOf" srcId="{B72B4CE7-2FCA-4B2C-BD8E-B0029B75E8E7}" destId="{9A977054-BA64-45B3-8AE5-3283056C1393}" srcOrd="1" destOrd="0" presId="urn:microsoft.com/office/officeart/2016/7/layout/RepeatingBendingProcessNew"/>
    <dgm:cxn modelId="{724F4DFE-2BF3-45AF-A37C-2DAC30B0C6A6}" type="presOf" srcId="{B0D66065-34B7-422D-82DE-59483D321F31}" destId="{DE6149CA-E726-44BA-BEF4-057D209751D4}" srcOrd="0" destOrd="0" presId="urn:microsoft.com/office/officeart/2016/7/layout/RepeatingBendingProcessNew"/>
    <dgm:cxn modelId="{42725B47-FB6E-49A0-8AE7-A70AE3D79122}" type="presParOf" srcId="{F8B38C06-F9CC-4E3D-A832-98C568C110C9}" destId="{4F6E7336-170C-4CA8-819C-6231C196D71C}" srcOrd="0" destOrd="0" presId="urn:microsoft.com/office/officeart/2016/7/layout/RepeatingBendingProcessNew"/>
    <dgm:cxn modelId="{CA4BFB04-9AEE-479A-B3A5-473425744532}" type="presParOf" srcId="{F8B38C06-F9CC-4E3D-A832-98C568C110C9}" destId="{28AA6359-4312-434F-8D6A-B5BA296D8C9E}" srcOrd="1" destOrd="0" presId="urn:microsoft.com/office/officeart/2016/7/layout/RepeatingBendingProcessNew"/>
    <dgm:cxn modelId="{739CC932-CE3E-4B84-B6D5-D05957F40D64}" type="presParOf" srcId="{28AA6359-4312-434F-8D6A-B5BA296D8C9E}" destId="{87318042-149D-4E84-AF4E-90B0517FD548}" srcOrd="0" destOrd="0" presId="urn:microsoft.com/office/officeart/2016/7/layout/RepeatingBendingProcessNew"/>
    <dgm:cxn modelId="{6C74408E-C8A3-4B73-B371-3D12273A8145}" type="presParOf" srcId="{F8B38C06-F9CC-4E3D-A832-98C568C110C9}" destId="{DE6149CA-E726-44BA-BEF4-057D209751D4}" srcOrd="2" destOrd="0" presId="urn:microsoft.com/office/officeart/2016/7/layout/RepeatingBendingProcessNew"/>
    <dgm:cxn modelId="{A08D370F-FFE1-4F19-B6A1-DB3151F7042A}" type="presParOf" srcId="{F8B38C06-F9CC-4E3D-A832-98C568C110C9}" destId="{29CD511B-7A09-4938-8532-76396527EBB0}" srcOrd="3" destOrd="0" presId="urn:microsoft.com/office/officeart/2016/7/layout/RepeatingBendingProcessNew"/>
    <dgm:cxn modelId="{58771B58-4A1E-457A-9A4C-08AC013FAD94}" type="presParOf" srcId="{29CD511B-7A09-4938-8532-76396527EBB0}" destId="{951ABC17-96B9-4E41-AD6C-297CBB420D9E}" srcOrd="0" destOrd="0" presId="urn:microsoft.com/office/officeart/2016/7/layout/RepeatingBendingProcessNew"/>
    <dgm:cxn modelId="{B3E73666-10BE-4142-871B-B7990BB6DEE0}" type="presParOf" srcId="{F8B38C06-F9CC-4E3D-A832-98C568C110C9}" destId="{5C02471E-DBF2-4A40-869C-44AB0C0C64CA}" srcOrd="4" destOrd="0" presId="urn:microsoft.com/office/officeart/2016/7/layout/RepeatingBendingProcessNew"/>
    <dgm:cxn modelId="{4EC6B40B-D86B-4E0B-A95B-38D2E73B9223}" type="presParOf" srcId="{F8B38C06-F9CC-4E3D-A832-98C568C110C9}" destId="{2F18A79B-8221-44AA-8AF1-9314992F6FE4}" srcOrd="5" destOrd="0" presId="urn:microsoft.com/office/officeart/2016/7/layout/RepeatingBendingProcessNew"/>
    <dgm:cxn modelId="{6673F894-E030-4618-AD31-D46B975A2013}" type="presParOf" srcId="{2F18A79B-8221-44AA-8AF1-9314992F6FE4}" destId="{56FC237B-D368-4484-A80C-F4DD8ECADCF9}" srcOrd="0" destOrd="0" presId="urn:microsoft.com/office/officeart/2016/7/layout/RepeatingBendingProcessNew"/>
    <dgm:cxn modelId="{F49F58F0-E925-40FB-87CE-A05DC0805967}" type="presParOf" srcId="{F8B38C06-F9CC-4E3D-A832-98C568C110C9}" destId="{80CF73A0-7D9D-41EF-9BE7-25BB79583361}" srcOrd="6" destOrd="0" presId="urn:microsoft.com/office/officeart/2016/7/layout/RepeatingBendingProcessNew"/>
    <dgm:cxn modelId="{0591B876-1F4C-45DB-9D9C-A39ECDF9CF4C}" type="presParOf" srcId="{F8B38C06-F9CC-4E3D-A832-98C568C110C9}" destId="{B05ED1D4-E1A4-4599-BBEB-A85E13F6E29E}" srcOrd="7" destOrd="0" presId="urn:microsoft.com/office/officeart/2016/7/layout/RepeatingBendingProcessNew"/>
    <dgm:cxn modelId="{4937D9D0-49A4-444F-AA71-3C1454C5AF43}" type="presParOf" srcId="{B05ED1D4-E1A4-4599-BBEB-A85E13F6E29E}" destId="{9A977054-BA64-45B3-8AE5-3283056C1393}" srcOrd="0" destOrd="0" presId="urn:microsoft.com/office/officeart/2016/7/layout/RepeatingBendingProcessNew"/>
    <dgm:cxn modelId="{B052790D-174E-4F97-A93E-D8D223D3045F}" type="presParOf" srcId="{F8B38C06-F9CC-4E3D-A832-98C568C110C9}" destId="{DEEB80C4-3D21-49A6-95B5-2FEB3A06C0BB}" srcOrd="8" destOrd="0" presId="urn:microsoft.com/office/officeart/2016/7/layout/RepeatingBendingProcessNew"/>
    <dgm:cxn modelId="{5B5BB649-5F23-4372-9CDE-B0960FD52863}" type="presParOf" srcId="{F8B38C06-F9CC-4E3D-A832-98C568C110C9}" destId="{01023845-8594-46D3-9B59-B196118505AD}" srcOrd="9" destOrd="0" presId="urn:microsoft.com/office/officeart/2016/7/layout/RepeatingBendingProcessNew"/>
    <dgm:cxn modelId="{8CCCB56F-EA22-4E88-8415-B01BE97C2E21}" type="presParOf" srcId="{01023845-8594-46D3-9B59-B196118505AD}" destId="{B5F0826E-7DE8-4AFA-BB5C-3F40A5F05572}" srcOrd="0" destOrd="0" presId="urn:microsoft.com/office/officeart/2016/7/layout/RepeatingBendingProcessNew"/>
    <dgm:cxn modelId="{51E395FC-DF85-4589-ACD1-96793779EB28}" type="presParOf" srcId="{F8B38C06-F9CC-4E3D-A832-98C568C110C9}" destId="{1FBCF32E-125A-4314-AA98-0737614E9A3C}"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1D5645-6598-4E8A-AB78-F5B77C48782C}"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75A2122-B174-4930-9B59-31191CBB3E0C}">
      <dgm:prSet/>
      <dgm:spPr/>
      <dgm:t>
        <a:bodyPr/>
        <a:lstStyle/>
        <a:p>
          <a:pPr>
            <a:buNone/>
          </a:pPr>
          <a:r>
            <a:rPr lang="en-GB" b="1" i="0"/>
            <a:t>Maximize Peak Seasons</a:t>
          </a:r>
          <a:endParaRPr lang="en-GB" b="0" i="0"/>
        </a:p>
      </dgm:t>
    </dgm:pt>
    <dgm:pt modelId="{4B586563-39ED-4B3B-88DA-2AFEB87BDF75}" type="parTrans" cxnId="{500F4005-9E2E-4381-B28D-FA56181A782B}">
      <dgm:prSet/>
      <dgm:spPr/>
      <dgm:t>
        <a:bodyPr/>
        <a:lstStyle/>
        <a:p>
          <a:endParaRPr lang="en-GB"/>
        </a:p>
      </dgm:t>
    </dgm:pt>
    <dgm:pt modelId="{70829917-D957-4EA8-BCBF-A42964220C85}" type="sibTrans" cxnId="{500F4005-9E2E-4381-B28D-FA56181A782B}">
      <dgm:prSet/>
      <dgm:spPr/>
      <dgm:t>
        <a:bodyPr/>
        <a:lstStyle/>
        <a:p>
          <a:endParaRPr lang="en-GB"/>
        </a:p>
      </dgm:t>
    </dgm:pt>
    <dgm:pt modelId="{281E1EF3-6DB0-4997-9DD3-F55F4FDF3FCF}">
      <dgm:prSet/>
      <dgm:spPr/>
      <dgm:t>
        <a:bodyPr/>
        <a:lstStyle/>
        <a:p>
          <a:pPr>
            <a:buNone/>
          </a:pPr>
          <a:r>
            <a:rPr lang="en-GB" b="1" i="0"/>
            <a:t>Opportunity:</a:t>
          </a:r>
          <a:endParaRPr lang="en-GB" b="0" i="0"/>
        </a:p>
      </dgm:t>
    </dgm:pt>
    <dgm:pt modelId="{C9BA979C-DDAD-4DD3-8707-B77D18B1713E}" type="parTrans" cxnId="{F838A8EE-0D14-4AB9-BBE1-C191CBBC6864}">
      <dgm:prSet/>
      <dgm:spPr/>
      <dgm:t>
        <a:bodyPr/>
        <a:lstStyle/>
        <a:p>
          <a:endParaRPr lang="en-GB"/>
        </a:p>
      </dgm:t>
    </dgm:pt>
    <dgm:pt modelId="{CED67445-42C9-40DC-AC25-A557A3652CFF}" type="sibTrans" cxnId="{F838A8EE-0D14-4AB9-BBE1-C191CBBC6864}">
      <dgm:prSet/>
      <dgm:spPr/>
      <dgm:t>
        <a:bodyPr/>
        <a:lstStyle/>
        <a:p>
          <a:endParaRPr lang="en-GB"/>
        </a:p>
      </dgm:t>
    </dgm:pt>
    <dgm:pt modelId="{BD0A96F4-1373-4453-803D-AEA03480B458}">
      <dgm:prSet/>
      <dgm:spPr/>
      <dgm:t>
        <a:bodyPr/>
        <a:lstStyle/>
        <a:p>
          <a:pPr>
            <a:buFont typeface="Arial" panose="020B0604020202020204" pitchFamily="34" charset="0"/>
            <a:buChar char="•"/>
          </a:pPr>
          <a:r>
            <a:rPr lang="en-GB" b="0" i="0"/>
            <a:t>Q4 accounts for </a:t>
          </a:r>
          <a:r>
            <a:rPr lang="en-GB" b="1" i="0"/>
            <a:t>25%</a:t>
          </a:r>
          <a:r>
            <a:rPr lang="en-GB" b="0" i="0"/>
            <a:t> of annual revenue</a:t>
          </a:r>
          <a:br>
            <a:rPr lang="en-GB" b="0" i="0"/>
          </a:br>
          <a:r>
            <a:rPr lang="en-GB" b="1" i="0"/>
            <a:t>Recommendation:</a:t>
          </a:r>
          <a:endParaRPr lang="en-GB" b="0" i="0"/>
        </a:p>
      </dgm:t>
    </dgm:pt>
    <dgm:pt modelId="{107C2F88-2CFD-454A-8E64-BC33D19DE6FA}" type="parTrans" cxnId="{0769BC2B-081D-4B90-BC0F-0BBBF0135B37}">
      <dgm:prSet/>
      <dgm:spPr/>
      <dgm:t>
        <a:bodyPr/>
        <a:lstStyle/>
        <a:p>
          <a:endParaRPr lang="en-GB"/>
        </a:p>
      </dgm:t>
    </dgm:pt>
    <dgm:pt modelId="{04ABB9F0-E116-46AE-A2BB-92774C384894}" type="sibTrans" cxnId="{0769BC2B-081D-4B90-BC0F-0BBBF0135B37}">
      <dgm:prSet/>
      <dgm:spPr/>
      <dgm:t>
        <a:bodyPr/>
        <a:lstStyle/>
        <a:p>
          <a:endParaRPr lang="en-GB"/>
        </a:p>
      </dgm:t>
    </dgm:pt>
    <dgm:pt modelId="{80FF1A46-1C66-4FAC-8A1E-3E834D88F0B8}">
      <dgm:prSet/>
      <dgm:spPr/>
      <dgm:t>
        <a:bodyPr/>
        <a:lstStyle/>
        <a:p>
          <a:pPr>
            <a:buFont typeface="+mj-lt"/>
            <a:buAutoNum type="arabicPeriod"/>
          </a:pPr>
          <a:r>
            <a:rPr lang="en-GB" b="0" i="0"/>
            <a:t>Launch Black Friday campaigns 2 weeks earlier</a:t>
          </a:r>
        </a:p>
      </dgm:t>
    </dgm:pt>
    <dgm:pt modelId="{1B04883A-C91A-4F92-9641-3323FBF5AFFD}" type="parTrans" cxnId="{BEEFB396-DFE5-4735-A129-77D5BD3076CF}">
      <dgm:prSet/>
      <dgm:spPr/>
      <dgm:t>
        <a:bodyPr/>
        <a:lstStyle/>
        <a:p>
          <a:endParaRPr lang="en-GB"/>
        </a:p>
      </dgm:t>
    </dgm:pt>
    <dgm:pt modelId="{02C53534-DDCC-4091-BFC0-7AF8FF454D22}" type="sibTrans" cxnId="{BEEFB396-DFE5-4735-A129-77D5BD3076CF}">
      <dgm:prSet/>
      <dgm:spPr/>
      <dgm:t>
        <a:bodyPr/>
        <a:lstStyle/>
        <a:p>
          <a:endParaRPr lang="en-GB"/>
        </a:p>
      </dgm:t>
    </dgm:pt>
    <dgm:pt modelId="{982C90A4-8C97-470C-9E6D-52A9B4DCED3A}">
      <dgm:prSet/>
      <dgm:spPr/>
      <dgm:t>
        <a:bodyPr/>
        <a:lstStyle/>
        <a:p>
          <a:pPr>
            <a:buFont typeface="+mj-lt"/>
            <a:buAutoNum type="arabicPeriod"/>
          </a:pPr>
          <a:r>
            <a:rPr lang="en-GB" b="0" i="0"/>
            <a:t>Introduce "Spend &amp; Save" tiered discounts</a:t>
          </a:r>
          <a:br>
            <a:rPr lang="en-GB" b="0" i="0"/>
          </a:br>
          <a:r>
            <a:rPr lang="en-GB" b="1" i="0"/>
            <a:t>Expected Impact:</a:t>
          </a:r>
          <a:endParaRPr lang="en-GB" b="0" i="0"/>
        </a:p>
      </dgm:t>
    </dgm:pt>
    <dgm:pt modelId="{E326754D-A44F-4EBF-A32E-838710682C30}" type="parTrans" cxnId="{B7674736-8FF9-4503-B7D5-D62B21778C0E}">
      <dgm:prSet/>
      <dgm:spPr/>
      <dgm:t>
        <a:bodyPr/>
        <a:lstStyle/>
        <a:p>
          <a:endParaRPr lang="en-GB"/>
        </a:p>
      </dgm:t>
    </dgm:pt>
    <dgm:pt modelId="{4BCC5ECD-D717-41B3-9986-24ECF625788B}" type="sibTrans" cxnId="{B7674736-8FF9-4503-B7D5-D62B21778C0E}">
      <dgm:prSet/>
      <dgm:spPr/>
      <dgm:t>
        <a:bodyPr/>
        <a:lstStyle/>
        <a:p>
          <a:endParaRPr lang="en-GB"/>
        </a:p>
      </dgm:t>
    </dgm:pt>
    <dgm:pt modelId="{41BD3206-6309-476B-9E21-E46970A98DE6}">
      <dgm:prSet/>
      <dgm:spPr/>
      <dgm:t>
        <a:bodyPr/>
        <a:lstStyle/>
        <a:p>
          <a:pPr>
            <a:buFont typeface="Arial" panose="020B0604020202020204" pitchFamily="34" charset="0"/>
            <a:buChar char="•"/>
          </a:pPr>
          <a:r>
            <a:rPr lang="en-GB" b="0" i="0"/>
            <a:t>30% Q4 revenue growth</a:t>
          </a:r>
        </a:p>
      </dgm:t>
    </dgm:pt>
    <dgm:pt modelId="{5A0D14D3-C2C8-47B4-91AE-8696350B4445}" type="parTrans" cxnId="{FD3D60A0-A508-45DE-AC5C-5F268E02A5DA}">
      <dgm:prSet/>
      <dgm:spPr/>
      <dgm:t>
        <a:bodyPr/>
        <a:lstStyle/>
        <a:p>
          <a:endParaRPr lang="en-GB"/>
        </a:p>
      </dgm:t>
    </dgm:pt>
    <dgm:pt modelId="{F3B60AA6-9348-4096-9190-0E63643FEEB5}" type="sibTrans" cxnId="{FD3D60A0-A508-45DE-AC5C-5F268E02A5DA}">
      <dgm:prSet/>
      <dgm:spPr/>
      <dgm:t>
        <a:bodyPr/>
        <a:lstStyle/>
        <a:p>
          <a:endParaRPr lang="en-GB"/>
        </a:p>
      </dgm:t>
    </dgm:pt>
    <dgm:pt modelId="{F8B38C06-F9CC-4E3D-A832-98C568C110C9}" type="pres">
      <dgm:prSet presAssocID="{461D5645-6598-4E8A-AB78-F5B77C48782C}" presName="Name0" presStyleCnt="0">
        <dgm:presLayoutVars>
          <dgm:dir/>
          <dgm:resizeHandles val="exact"/>
        </dgm:presLayoutVars>
      </dgm:prSet>
      <dgm:spPr/>
    </dgm:pt>
    <dgm:pt modelId="{846B47F0-298D-423C-BE52-6423EC58FBBD}" type="pres">
      <dgm:prSet presAssocID="{075A2122-B174-4930-9B59-31191CBB3E0C}" presName="node" presStyleLbl="node1" presStyleIdx="0" presStyleCnt="6">
        <dgm:presLayoutVars>
          <dgm:bulletEnabled val="1"/>
        </dgm:presLayoutVars>
      </dgm:prSet>
      <dgm:spPr/>
    </dgm:pt>
    <dgm:pt modelId="{B3D8628C-57A7-4140-AB49-45F317D85C04}" type="pres">
      <dgm:prSet presAssocID="{70829917-D957-4EA8-BCBF-A42964220C85}" presName="sibTrans" presStyleLbl="sibTrans1D1" presStyleIdx="0" presStyleCnt="5"/>
      <dgm:spPr/>
    </dgm:pt>
    <dgm:pt modelId="{F58D9441-AC88-4BEC-AD90-C64D90179EC0}" type="pres">
      <dgm:prSet presAssocID="{70829917-D957-4EA8-BCBF-A42964220C85}" presName="connectorText" presStyleLbl="sibTrans1D1" presStyleIdx="0" presStyleCnt="5"/>
      <dgm:spPr/>
    </dgm:pt>
    <dgm:pt modelId="{A01E2AB6-23BA-4193-9C74-EBF677CD710E}" type="pres">
      <dgm:prSet presAssocID="{281E1EF3-6DB0-4997-9DD3-F55F4FDF3FCF}" presName="node" presStyleLbl="node1" presStyleIdx="1" presStyleCnt="6">
        <dgm:presLayoutVars>
          <dgm:bulletEnabled val="1"/>
        </dgm:presLayoutVars>
      </dgm:prSet>
      <dgm:spPr/>
    </dgm:pt>
    <dgm:pt modelId="{93C378AF-CB35-4044-94A5-4B763BAEC73E}" type="pres">
      <dgm:prSet presAssocID="{CED67445-42C9-40DC-AC25-A557A3652CFF}" presName="sibTrans" presStyleLbl="sibTrans1D1" presStyleIdx="1" presStyleCnt="5"/>
      <dgm:spPr/>
    </dgm:pt>
    <dgm:pt modelId="{891D41EB-9AFE-4BF0-808F-A5B412409F3F}" type="pres">
      <dgm:prSet presAssocID="{CED67445-42C9-40DC-AC25-A557A3652CFF}" presName="connectorText" presStyleLbl="sibTrans1D1" presStyleIdx="1" presStyleCnt="5"/>
      <dgm:spPr/>
    </dgm:pt>
    <dgm:pt modelId="{D4A8F5EF-A96F-49A6-AA84-3B71E2D57F70}" type="pres">
      <dgm:prSet presAssocID="{BD0A96F4-1373-4453-803D-AEA03480B458}" presName="node" presStyleLbl="node1" presStyleIdx="2" presStyleCnt="6">
        <dgm:presLayoutVars>
          <dgm:bulletEnabled val="1"/>
        </dgm:presLayoutVars>
      </dgm:prSet>
      <dgm:spPr/>
    </dgm:pt>
    <dgm:pt modelId="{934C46B3-6E9A-46EC-B244-4E8888DB4F16}" type="pres">
      <dgm:prSet presAssocID="{04ABB9F0-E116-46AE-A2BB-92774C384894}" presName="sibTrans" presStyleLbl="sibTrans1D1" presStyleIdx="2" presStyleCnt="5"/>
      <dgm:spPr/>
    </dgm:pt>
    <dgm:pt modelId="{F78DF1B6-00CE-48C2-86DA-0C9D9F10B799}" type="pres">
      <dgm:prSet presAssocID="{04ABB9F0-E116-46AE-A2BB-92774C384894}" presName="connectorText" presStyleLbl="sibTrans1D1" presStyleIdx="2" presStyleCnt="5"/>
      <dgm:spPr/>
    </dgm:pt>
    <dgm:pt modelId="{81439B47-ADE8-471E-A144-631CB8DD2708}" type="pres">
      <dgm:prSet presAssocID="{80FF1A46-1C66-4FAC-8A1E-3E834D88F0B8}" presName="node" presStyleLbl="node1" presStyleIdx="3" presStyleCnt="6">
        <dgm:presLayoutVars>
          <dgm:bulletEnabled val="1"/>
        </dgm:presLayoutVars>
      </dgm:prSet>
      <dgm:spPr/>
    </dgm:pt>
    <dgm:pt modelId="{34B15E99-F35C-4A25-BB6A-618BB9512F20}" type="pres">
      <dgm:prSet presAssocID="{02C53534-DDCC-4091-BFC0-7AF8FF454D22}" presName="sibTrans" presStyleLbl="sibTrans1D1" presStyleIdx="3" presStyleCnt="5"/>
      <dgm:spPr/>
    </dgm:pt>
    <dgm:pt modelId="{B46B7DF8-9D19-4CA0-84E7-9A82F220A55B}" type="pres">
      <dgm:prSet presAssocID="{02C53534-DDCC-4091-BFC0-7AF8FF454D22}" presName="connectorText" presStyleLbl="sibTrans1D1" presStyleIdx="3" presStyleCnt="5"/>
      <dgm:spPr/>
    </dgm:pt>
    <dgm:pt modelId="{8EF18094-3E4D-47F3-ABA2-AD40F76721D2}" type="pres">
      <dgm:prSet presAssocID="{982C90A4-8C97-470C-9E6D-52A9B4DCED3A}" presName="node" presStyleLbl="node1" presStyleIdx="4" presStyleCnt="6">
        <dgm:presLayoutVars>
          <dgm:bulletEnabled val="1"/>
        </dgm:presLayoutVars>
      </dgm:prSet>
      <dgm:spPr/>
    </dgm:pt>
    <dgm:pt modelId="{44C39838-A433-45D7-9077-E4A6BFE3036A}" type="pres">
      <dgm:prSet presAssocID="{4BCC5ECD-D717-41B3-9986-24ECF625788B}" presName="sibTrans" presStyleLbl="sibTrans1D1" presStyleIdx="4" presStyleCnt="5"/>
      <dgm:spPr/>
    </dgm:pt>
    <dgm:pt modelId="{7F80DCDE-E923-43DF-A177-CB9872624B3A}" type="pres">
      <dgm:prSet presAssocID="{4BCC5ECD-D717-41B3-9986-24ECF625788B}" presName="connectorText" presStyleLbl="sibTrans1D1" presStyleIdx="4" presStyleCnt="5"/>
      <dgm:spPr/>
    </dgm:pt>
    <dgm:pt modelId="{7FD7B8E5-A917-44CC-9565-0968188EACEB}" type="pres">
      <dgm:prSet presAssocID="{41BD3206-6309-476B-9E21-E46970A98DE6}" presName="node" presStyleLbl="node1" presStyleIdx="5" presStyleCnt="6">
        <dgm:presLayoutVars>
          <dgm:bulletEnabled val="1"/>
        </dgm:presLayoutVars>
      </dgm:prSet>
      <dgm:spPr/>
    </dgm:pt>
  </dgm:ptLst>
  <dgm:cxnLst>
    <dgm:cxn modelId="{500F4005-9E2E-4381-B28D-FA56181A782B}" srcId="{461D5645-6598-4E8A-AB78-F5B77C48782C}" destId="{075A2122-B174-4930-9B59-31191CBB3E0C}" srcOrd="0" destOrd="0" parTransId="{4B586563-39ED-4B3B-88DA-2AFEB87BDF75}" sibTransId="{70829917-D957-4EA8-BCBF-A42964220C85}"/>
    <dgm:cxn modelId="{830A0F20-3ABC-4F30-BBA0-C32B6C6EF7EC}" type="presOf" srcId="{02C53534-DDCC-4091-BFC0-7AF8FF454D22}" destId="{B46B7DF8-9D19-4CA0-84E7-9A82F220A55B}" srcOrd="1" destOrd="0" presId="urn:microsoft.com/office/officeart/2016/7/layout/RepeatingBendingProcessNew"/>
    <dgm:cxn modelId="{E3E4BF28-9DBB-4C6D-A8EA-7606DA5D0591}" type="presOf" srcId="{70829917-D957-4EA8-BCBF-A42964220C85}" destId="{F58D9441-AC88-4BEC-AD90-C64D90179EC0}" srcOrd="1" destOrd="0" presId="urn:microsoft.com/office/officeart/2016/7/layout/RepeatingBendingProcessNew"/>
    <dgm:cxn modelId="{0769BC2B-081D-4B90-BC0F-0BBBF0135B37}" srcId="{461D5645-6598-4E8A-AB78-F5B77C48782C}" destId="{BD0A96F4-1373-4453-803D-AEA03480B458}" srcOrd="2" destOrd="0" parTransId="{107C2F88-2CFD-454A-8E64-BC33D19DE6FA}" sibTransId="{04ABB9F0-E116-46AE-A2BB-92774C384894}"/>
    <dgm:cxn modelId="{D1D06C2E-8BBC-4F4B-BD5D-A0F172BAADA7}" type="presOf" srcId="{CED67445-42C9-40DC-AC25-A557A3652CFF}" destId="{93C378AF-CB35-4044-94A5-4B763BAEC73E}" srcOrd="0" destOrd="0" presId="urn:microsoft.com/office/officeart/2016/7/layout/RepeatingBendingProcessNew"/>
    <dgm:cxn modelId="{E1CF0C35-F332-4380-8013-0727CE81FB2B}" type="presOf" srcId="{02C53534-DDCC-4091-BFC0-7AF8FF454D22}" destId="{34B15E99-F35C-4A25-BB6A-618BB9512F20}" srcOrd="0" destOrd="0" presId="urn:microsoft.com/office/officeart/2016/7/layout/RepeatingBendingProcessNew"/>
    <dgm:cxn modelId="{B7674736-8FF9-4503-B7D5-D62B21778C0E}" srcId="{461D5645-6598-4E8A-AB78-F5B77C48782C}" destId="{982C90A4-8C97-470C-9E6D-52A9B4DCED3A}" srcOrd="4" destOrd="0" parTransId="{E326754D-A44F-4EBF-A32E-838710682C30}" sibTransId="{4BCC5ECD-D717-41B3-9986-24ECF625788B}"/>
    <dgm:cxn modelId="{21C3F76A-6C98-4ABF-B4A2-172A0DFEC993}" type="presOf" srcId="{04ABB9F0-E116-46AE-A2BB-92774C384894}" destId="{F78DF1B6-00CE-48C2-86DA-0C9D9F10B799}" srcOrd="1" destOrd="0" presId="urn:microsoft.com/office/officeart/2016/7/layout/RepeatingBendingProcessNew"/>
    <dgm:cxn modelId="{D1664A4C-0ECB-4093-A91D-4810933DD60A}" type="presOf" srcId="{461D5645-6598-4E8A-AB78-F5B77C48782C}" destId="{F8B38C06-F9CC-4E3D-A832-98C568C110C9}" srcOrd="0" destOrd="0" presId="urn:microsoft.com/office/officeart/2016/7/layout/RepeatingBendingProcessNew"/>
    <dgm:cxn modelId="{5ABE106D-8BA5-464B-96C0-D47D137C54C7}" type="presOf" srcId="{075A2122-B174-4930-9B59-31191CBB3E0C}" destId="{846B47F0-298D-423C-BE52-6423EC58FBBD}" srcOrd="0" destOrd="0" presId="urn:microsoft.com/office/officeart/2016/7/layout/RepeatingBendingProcessNew"/>
    <dgm:cxn modelId="{D03FFB7B-7ECF-47CB-8F1F-62E3872CFF0D}" type="presOf" srcId="{41BD3206-6309-476B-9E21-E46970A98DE6}" destId="{7FD7B8E5-A917-44CC-9565-0968188EACEB}" srcOrd="0" destOrd="0" presId="urn:microsoft.com/office/officeart/2016/7/layout/RepeatingBendingProcessNew"/>
    <dgm:cxn modelId="{3096F484-4C15-4871-8B7A-B77DB1B2D0ED}" type="presOf" srcId="{BD0A96F4-1373-4453-803D-AEA03480B458}" destId="{D4A8F5EF-A96F-49A6-AA84-3B71E2D57F70}" srcOrd="0" destOrd="0" presId="urn:microsoft.com/office/officeart/2016/7/layout/RepeatingBendingProcessNew"/>
    <dgm:cxn modelId="{3641ED8F-81FD-4AB0-8B19-C2BCF2CD24A9}" type="presOf" srcId="{80FF1A46-1C66-4FAC-8A1E-3E834D88F0B8}" destId="{81439B47-ADE8-471E-A144-631CB8DD2708}" srcOrd="0" destOrd="0" presId="urn:microsoft.com/office/officeart/2016/7/layout/RepeatingBendingProcessNew"/>
    <dgm:cxn modelId="{BEEFB396-DFE5-4735-A129-77D5BD3076CF}" srcId="{461D5645-6598-4E8A-AB78-F5B77C48782C}" destId="{80FF1A46-1C66-4FAC-8A1E-3E834D88F0B8}" srcOrd="3" destOrd="0" parTransId="{1B04883A-C91A-4F92-9641-3323FBF5AFFD}" sibTransId="{02C53534-DDCC-4091-BFC0-7AF8FF454D22}"/>
    <dgm:cxn modelId="{47D7C799-874F-423E-8708-AA619A583C37}" type="presOf" srcId="{281E1EF3-6DB0-4997-9DD3-F55F4FDF3FCF}" destId="{A01E2AB6-23BA-4193-9C74-EBF677CD710E}" srcOrd="0" destOrd="0" presId="urn:microsoft.com/office/officeart/2016/7/layout/RepeatingBendingProcessNew"/>
    <dgm:cxn modelId="{FA1DE19A-716B-4A46-865D-87394B045F14}" type="presOf" srcId="{04ABB9F0-E116-46AE-A2BB-92774C384894}" destId="{934C46B3-6E9A-46EC-B244-4E8888DB4F16}" srcOrd="0" destOrd="0" presId="urn:microsoft.com/office/officeart/2016/7/layout/RepeatingBendingProcessNew"/>
    <dgm:cxn modelId="{297D0F9C-1649-4B09-A423-58F4D93BBC95}" type="presOf" srcId="{982C90A4-8C97-470C-9E6D-52A9B4DCED3A}" destId="{8EF18094-3E4D-47F3-ABA2-AD40F76721D2}" srcOrd="0" destOrd="0" presId="urn:microsoft.com/office/officeart/2016/7/layout/RepeatingBendingProcessNew"/>
    <dgm:cxn modelId="{FD3D60A0-A508-45DE-AC5C-5F268E02A5DA}" srcId="{461D5645-6598-4E8A-AB78-F5B77C48782C}" destId="{41BD3206-6309-476B-9E21-E46970A98DE6}" srcOrd="5" destOrd="0" parTransId="{5A0D14D3-C2C8-47B4-91AE-8696350B4445}" sibTransId="{F3B60AA6-9348-4096-9190-0E63643FEEB5}"/>
    <dgm:cxn modelId="{754206A2-97E2-4C7A-B0DE-FAF6ED90A9B4}" type="presOf" srcId="{4BCC5ECD-D717-41B3-9986-24ECF625788B}" destId="{7F80DCDE-E923-43DF-A177-CB9872624B3A}" srcOrd="1" destOrd="0" presId="urn:microsoft.com/office/officeart/2016/7/layout/RepeatingBendingProcessNew"/>
    <dgm:cxn modelId="{E204C2DC-1376-4FB3-9ADF-4CF9A3072C4C}" type="presOf" srcId="{70829917-D957-4EA8-BCBF-A42964220C85}" destId="{B3D8628C-57A7-4140-AB49-45F317D85C04}" srcOrd="0" destOrd="0" presId="urn:microsoft.com/office/officeart/2016/7/layout/RepeatingBendingProcessNew"/>
    <dgm:cxn modelId="{F838A8EE-0D14-4AB9-BBE1-C191CBBC6864}" srcId="{461D5645-6598-4E8A-AB78-F5B77C48782C}" destId="{281E1EF3-6DB0-4997-9DD3-F55F4FDF3FCF}" srcOrd="1" destOrd="0" parTransId="{C9BA979C-DDAD-4DD3-8707-B77D18B1713E}" sibTransId="{CED67445-42C9-40DC-AC25-A557A3652CFF}"/>
    <dgm:cxn modelId="{A0E9E9F3-4DE7-4968-82A6-24064247BC4A}" type="presOf" srcId="{4BCC5ECD-D717-41B3-9986-24ECF625788B}" destId="{44C39838-A433-45D7-9077-E4A6BFE3036A}" srcOrd="0" destOrd="0" presId="urn:microsoft.com/office/officeart/2016/7/layout/RepeatingBendingProcessNew"/>
    <dgm:cxn modelId="{B7E89FF7-1F64-4F3E-A627-90BDDEDCE663}" type="presOf" srcId="{CED67445-42C9-40DC-AC25-A557A3652CFF}" destId="{891D41EB-9AFE-4BF0-808F-A5B412409F3F}" srcOrd="1" destOrd="0" presId="urn:microsoft.com/office/officeart/2016/7/layout/RepeatingBendingProcessNew"/>
    <dgm:cxn modelId="{8FE4FA14-6CCC-4F23-B7C5-9D8E0C2A06D8}" type="presParOf" srcId="{F8B38C06-F9CC-4E3D-A832-98C568C110C9}" destId="{846B47F0-298D-423C-BE52-6423EC58FBBD}" srcOrd="0" destOrd="0" presId="urn:microsoft.com/office/officeart/2016/7/layout/RepeatingBendingProcessNew"/>
    <dgm:cxn modelId="{6034B6EF-D974-457F-AD09-0F69195CE69B}" type="presParOf" srcId="{F8B38C06-F9CC-4E3D-A832-98C568C110C9}" destId="{B3D8628C-57A7-4140-AB49-45F317D85C04}" srcOrd="1" destOrd="0" presId="urn:microsoft.com/office/officeart/2016/7/layout/RepeatingBendingProcessNew"/>
    <dgm:cxn modelId="{D6DF43C2-C487-4B48-9A04-8125A52AB44C}" type="presParOf" srcId="{B3D8628C-57A7-4140-AB49-45F317D85C04}" destId="{F58D9441-AC88-4BEC-AD90-C64D90179EC0}" srcOrd="0" destOrd="0" presId="urn:microsoft.com/office/officeart/2016/7/layout/RepeatingBendingProcessNew"/>
    <dgm:cxn modelId="{146543B8-CACD-42DE-875F-7F3153E7284B}" type="presParOf" srcId="{F8B38C06-F9CC-4E3D-A832-98C568C110C9}" destId="{A01E2AB6-23BA-4193-9C74-EBF677CD710E}" srcOrd="2" destOrd="0" presId="urn:microsoft.com/office/officeart/2016/7/layout/RepeatingBendingProcessNew"/>
    <dgm:cxn modelId="{9BE3566C-A906-44FC-801E-5E378DA239B0}" type="presParOf" srcId="{F8B38C06-F9CC-4E3D-A832-98C568C110C9}" destId="{93C378AF-CB35-4044-94A5-4B763BAEC73E}" srcOrd="3" destOrd="0" presId="urn:microsoft.com/office/officeart/2016/7/layout/RepeatingBendingProcessNew"/>
    <dgm:cxn modelId="{E03361A6-879F-4A69-827F-3AD313C57DEB}" type="presParOf" srcId="{93C378AF-CB35-4044-94A5-4B763BAEC73E}" destId="{891D41EB-9AFE-4BF0-808F-A5B412409F3F}" srcOrd="0" destOrd="0" presId="urn:microsoft.com/office/officeart/2016/7/layout/RepeatingBendingProcessNew"/>
    <dgm:cxn modelId="{BBBF9898-CEEF-4467-8E4C-C0FA8FA6798A}" type="presParOf" srcId="{F8B38C06-F9CC-4E3D-A832-98C568C110C9}" destId="{D4A8F5EF-A96F-49A6-AA84-3B71E2D57F70}" srcOrd="4" destOrd="0" presId="urn:microsoft.com/office/officeart/2016/7/layout/RepeatingBendingProcessNew"/>
    <dgm:cxn modelId="{C106E1D4-AC92-4B93-99A4-A39516EE7FC4}" type="presParOf" srcId="{F8B38C06-F9CC-4E3D-A832-98C568C110C9}" destId="{934C46B3-6E9A-46EC-B244-4E8888DB4F16}" srcOrd="5" destOrd="0" presId="urn:microsoft.com/office/officeart/2016/7/layout/RepeatingBendingProcessNew"/>
    <dgm:cxn modelId="{05978F86-CF56-4F0D-ABC4-29B7D2ACD652}" type="presParOf" srcId="{934C46B3-6E9A-46EC-B244-4E8888DB4F16}" destId="{F78DF1B6-00CE-48C2-86DA-0C9D9F10B799}" srcOrd="0" destOrd="0" presId="urn:microsoft.com/office/officeart/2016/7/layout/RepeatingBendingProcessNew"/>
    <dgm:cxn modelId="{D05160CA-C240-4ED3-A58C-6A664D7136FB}" type="presParOf" srcId="{F8B38C06-F9CC-4E3D-A832-98C568C110C9}" destId="{81439B47-ADE8-471E-A144-631CB8DD2708}" srcOrd="6" destOrd="0" presId="urn:microsoft.com/office/officeart/2016/7/layout/RepeatingBendingProcessNew"/>
    <dgm:cxn modelId="{EDA3C35F-E630-40EC-B5AA-1885A5E97E08}" type="presParOf" srcId="{F8B38C06-F9CC-4E3D-A832-98C568C110C9}" destId="{34B15E99-F35C-4A25-BB6A-618BB9512F20}" srcOrd="7" destOrd="0" presId="urn:microsoft.com/office/officeart/2016/7/layout/RepeatingBendingProcessNew"/>
    <dgm:cxn modelId="{F331AEFE-C8F4-4900-9115-7CC61E2ECFDD}" type="presParOf" srcId="{34B15E99-F35C-4A25-BB6A-618BB9512F20}" destId="{B46B7DF8-9D19-4CA0-84E7-9A82F220A55B}" srcOrd="0" destOrd="0" presId="urn:microsoft.com/office/officeart/2016/7/layout/RepeatingBendingProcessNew"/>
    <dgm:cxn modelId="{47AC38D9-6D3C-4FAC-B762-6CD37678AA15}" type="presParOf" srcId="{F8B38C06-F9CC-4E3D-A832-98C568C110C9}" destId="{8EF18094-3E4D-47F3-ABA2-AD40F76721D2}" srcOrd="8" destOrd="0" presId="urn:microsoft.com/office/officeart/2016/7/layout/RepeatingBendingProcessNew"/>
    <dgm:cxn modelId="{CBB7C8B4-AF3E-4CE7-8007-E8BBFE67E782}" type="presParOf" srcId="{F8B38C06-F9CC-4E3D-A832-98C568C110C9}" destId="{44C39838-A433-45D7-9077-E4A6BFE3036A}" srcOrd="9" destOrd="0" presId="urn:microsoft.com/office/officeart/2016/7/layout/RepeatingBendingProcessNew"/>
    <dgm:cxn modelId="{8545A5B4-8FBE-481A-B58C-629B5F4A8E8C}" type="presParOf" srcId="{44C39838-A433-45D7-9077-E4A6BFE3036A}" destId="{7F80DCDE-E923-43DF-A177-CB9872624B3A}" srcOrd="0" destOrd="0" presId="urn:microsoft.com/office/officeart/2016/7/layout/RepeatingBendingProcessNew"/>
    <dgm:cxn modelId="{FBF34566-C61E-406C-9D44-AE218F484701}" type="presParOf" srcId="{F8B38C06-F9CC-4E3D-A832-98C568C110C9}" destId="{7FD7B8E5-A917-44CC-9565-0968188EACEB}"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1D5645-6598-4E8A-AB78-F5B77C48782C}"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40A3E369-689F-4BE6-BA19-E9AB12B762B5}">
      <dgm:prSet/>
      <dgm:spPr/>
      <dgm:t>
        <a:bodyPr/>
        <a:lstStyle/>
        <a:p>
          <a:pPr>
            <a:buNone/>
          </a:pPr>
          <a:r>
            <a:rPr lang="en-GB" b="1" i="0"/>
            <a:t>Shipping Experience Upgrade</a:t>
          </a:r>
          <a:endParaRPr lang="en-GB" b="0" i="0"/>
        </a:p>
      </dgm:t>
    </dgm:pt>
    <dgm:pt modelId="{D58E9079-B06D-4A7A-8BEA-B5320203B643}" type="parTrans" cxnId="{4FA041DF-AAD6-4507-BA35-5D92131E4EB3}">
      <dgm:prSet/>
      <dgm:spPr/>
      <dgm:t>
        <a:bodyPr/>
        <a:lstStyle/>
        <a:p>
          <a:endParaRPr lang="en-GB"/>
        </a:p>
      </dgm:t>
    </dgm:pt>
    <dgm:pt modelId="{5E5EFC0C-0236-4B42-B8CA-225C0B843D8A}" type="sibTrans" cxnId="{4FA041DF-AAD6-4507-BA35-5D92131E4EB3}">
      <dgm:prSet/>
      <dgm:spPr/>
      <dgm:t>
        <a:bodyPr/>
        <a:lstStyle/>
        <a:p>
          <a:endParaRPr lang="en-GB"/>
        </a:p>
      </dgm:t>
    </dgm:pt>
    <dgm:pt modelId="{E4DA318D-9AEB-40C5-9DB0-D1C7D463F0B6}">
      <dgm:prSet/>
      <dgm:spPr/>
      <dgm:t>
        <a:bodyPr/>
        <a:lstStyle/>
        <a:p>
          <a:pPr>
            <a:buNone/>
          </a:pPr>
          <a:r>
            <a:rPr lang="en-GB" b="1" i="0"/>
            <a:t>Current State:</a:t>
          </a:r>
          <a:endParaRPr lang="en-GB" b="0" i="0"/>
        </a:p>
      </dgm:t>
    </dgm:pt>
    <dgm:pt modelId="{3AB9CFD3-7457-4EDF-9633-FFE3A1365659}" type="parTrans" cxnId="{767C3CE8-CB03-409F-BBB4-2A3886039474}">
      <dgm:prSet/>
      <dgm:spPr/>
      <dgm:t>
        <a:bodyPr/>
        <a:lstStyle/>
        <a:p>
          <a:endParaRPr lang="en-GB"/>
        </a:p>
      </dgm:t>
    </dgm:pt>
    <dgm:pt modelId="{0EA01413-95EA-4F81-9C80-DCB94F77E2DD}" type="sibTrans" cxnId="{767C3CE8-CB03-409F-BBB4-2A3886039474}">
      <dgm:prSet/>
      <dgm:spPr/>
      <dgm:t>
        <a:bodyPr/>
        <a:lstStyle/>
        <a:p>
          <a:endParaRPr lang="en-GB"/>
        </a:p>
      </dgm:t>
    </dgm:pt>
    <dgm:pt modelId="{4406ACE3-49DE-4775-B8FC-FA89649664DE}">
      <dgm:prSet/>
      <dgm:spPr/>
      <dgm:t>
        <a:bodyPr/>
        <a:lstStyle/>
        <a:p>
          <a:pPr>
            <a:buFont typeface="Arial" panose="020B0604020202020204" pitchFamily="34" charset="0"/>
            <a:buChar char="•"/>
          </a:pPr>
          <a:r>
            <a:rPr lang="en-GB" b="0" i="0"/>
            <a:t>Only 20% use premium shipping options</a:t>
          </a:r>
          <a:br>
            <a:rPr lang="en-GB" b="0" i="0"/>
          </a:br>
          <a:r>
            <a:rPr lang="en-GB" b="1" i="0"/>
            <a:t>Recommendation:</a:t>
          </a:r>
          <a:endParaRPr lang="en-GB" b="0" i="0"/>
        </a:p>
      </dgm:t>
    </dgm:pt>
    <dgm:pt modelId="{1FD01C87-57AB-49F5-91C5-D7E330947B6F}" type="parTrans" cxnId="{A985FCD2-1630-4B6D-94BD-0C366AEDFDF9}">
      <dgm:prSet/>
      <dgm:spPr/>
      <dgm:t>
        <a:bodyPr/>
        <a:lstStyle/>
        <a:p>
          <a:endParaRPr lang="en-GB"/>
        </a:p>
      </dgm:t>
    </dgm:pt>
    <dgm:pt modelId="{EB47697A-865A-4A2F-BF95-6BE301194088}" type="sibTrans" cxnId="{A985FCD2-1630-4B6D-94BD-0C366AEDFDF9}">
      <dgm:prSet/>
      <dgm:spPr/>
      <dgm:t>
        <a:bodyPr/>
        <a:lstStyle/>
        <a:p>
          <a:endParaRPr lang="en-GB"/>
        </a:p>
      </dgm:t>
    </dgm:pt>
    <dgm:pt modelId="{6FC6783F-2C47-4762-BF26-502744439961}">
      <dgm:prSet/>
      <dgm:spPr/>
      <dgm:t>
        <a:bodyPr/>
        <a:lstStyle/>
        <a:p>
          <a:pPr>
            <a:buFont typeface="+mj-lt"/>
            <a:buAutoNum type="arabicPeriod"/>
          </a:pPr>
          <a:r>
            <a:rPr lang="en-GB" b="0" i="0"/>
            <a:t>Free expedited shipping for orders &gt;$150</a:t>
          </a:r>
        </a:p>
      </dgm:t>
    </dgm:pt>
    <dgm:pt modelId="{8BAEF897-353E-4D0D-B07E-F1D5AF74CF9B}" type="parTrans" cxnId="{7799DFE3-50F6-42B3-8874-936D46D0428B}">
      <dgm:prSet/>
      <dgm:spPr/>
      <dgm:t>
        <a:bodyPr/>
        <a:lstStyle/>
        <a:p>
          <a:endParaRPr lang="en-GB"/>
        </a:p>
      </dgm:t>
    </dgm:pt>
    <dgm:pt modelId="{C603BD1D-4846-492F-BAC2-30BB5A2229F0}" type="sibTrans" cxnId="{7799DFE3-50F6-42B3-8874-936D46D0428B}">
      <dgm:prSet/>
      <dgm:spPr/>
      <dgm:t>
        <a:bodyPr/>
        <a:lstStyle/>
        <a:p>
          <a:endParaRPr lang="en-GB"/>
        </a:p>
      </dgm:t>
    </dgm:pt>
    <dgm:pt modelId="{6F54AC4E-B9B4-4125-8E29-317187F18BE4}">
      <dgm:prSet/>
      <dgm:spPr/>
      <dgm:t>
        <a:bodyPr/>
        <a:lstStyle/>
        <a:p>
          <a:pPr>
            <a:buFont typeface="+mj-lt"/>
            <a:buAutoNum type="arabicPeriod"/>
          </a:pPr>
          <a:r>
            <a:rPr lang="en-GB" b="0" i="0"/>
            <a:t>Highlight shipping options at checkout</a:t>
          </a:r>
          <a:br>
            <a:rPr lang="en-GB" b="0" i="0"/>
          </a:br>
          <a:r>
            <a:rPr lang="en-GB" b="1" i="0"/>
            <a:t>Expected Impact:</a:t>
          </a:r>
          <a:endParaRPr lang="en-GB" b="0" i="0"/>
        </a:p>
      </dgm:t>
    </dgm:pt>
    <dgm:pt modelId="{80FFC201-97F4-4DA7-A640-005391607198}" type="parTrans" cxnId="{574A285D-9E0E-4AC3-B371-F448EF81EC24}">
      <dgm:prSet/>
      <dgm:spPr/>
      <dgm:t>
        <a:bodyPr/>
        <a:lstStyle/>
        <a:p>
          <a:endParaRPr lang="en-GB"/>
        </a:p>
      </dgm:t>
    </dgm:pt>
    <dgm:pt modelId="{C7C5559A-A207-4BBF-9492-B9DD2F784CCF}" type="sibTrans" cxnId="{574A285D-9E0E-4AC3-B371-F448EF81EC24}">
      <dgm:prSet/>
      <dgm:spPr/>
      <dgm:t>
        <a:bodyPr/>
        <a:lstStyle/>
        <a:p>
          <a:endParaRPr lang="en-GB"/>
        </a:p>
      </dgm:t>
    </dgm:pt>
    <dgm:pt modelId="{20D89870-6C01-4F06-96D0-466B3DE2C1A4}">
      <dgm:prSet/>
      <dgm:spPr/>
      <dgm:t>
        <a:bodyPr/>
        <a:lstStyle/>
        <a:p>
          <a:pPr>
            <a:buFont typeface="Arial" panose="020B0604020202020204" pitchFamily="34" charset="0"/>
            <a:buChar char="•"/>
          </a:pPr>
          <a:r>
            <a:rPr lang="en-GB" b="0" i="0"/>
            <a:t>25% adoption of premium shipping</a:t>
          </a:r>
        </a:p>
      </dgm:t>
    </dgm:pt>
    <dgm:pt modelId="{F5963C01-853D-47A5-8245-A5DB512F2D5D}" type="parTrans" cxnId="{AF2712A4-685C-4B63-B6AD-5F1537F8D1EE}">
      <dgm:prSet/>
      <dgm:spPr/>
      <dgm:t>
        <a:bodyPr/>
        <a:lstStyle/>
        <a:p>
          <a:endParaRPr lang="en-GB"/>
        </a:p>
      </dgm:t>
    </dgm:pt>
    <dgm:pt modelId="{3DABE697-943D-4A7F-8EAA-085D16673138}" type="sibTrans" cxnId="{AF2712A4-685C-4B63-B6AD-5F1537F8D1EE}">
      <dgm:prSet/>
      <dgm:spPr/>
      <dgm:t>
        <a:bodyPr/>
        <a:lstStyle/>
        <a:p>
          <a:endParaRPr lang="en-GB"/>
        </a:p>
      </dgm:t>
    </dgm:pt>
    <dgm:pt modelId="{F8B38C06-F9CC-4E3D-A832-98C568C110C9}" type="pres">
      <dgm:prSet presAssocID="{461D5645-6598-4E8A-AB78-F5B77C48782C}" presName="Name0" presStyleCnt="0">
        <dgm:presLayoutVars>
          <dgm:dir/>
          <dgm:resizeHandles val="exact"/>
        </dgm:presLayoutVars>
      </dgm:prSet>
      <dgm:spPr/>
    </dgm:pt>
    <dgm:pt modelId="{E5F1389D-CCD0-45FF-98AE-06EE02B2CD38}" type="pres">
      <dgm:prSet presAssocID="{40A3E369-689F-4BE6-BA19-E9AB12B762B5}" presName="node" presStyleLbl="node1" presStyleIdx="0" presStyleCnt="6">
        <dgm:presLayoutVars>
          <dgm:bulletEnabled val="1"/>
        </dgm:presLayoutVars>
      </dgm:prSet>
      <dgm:spPr/>
    </dgm:pt>
    <dgm:pt modelId="{886DD4BC-9C5D-4C8A-942E-3524C1D17D7B}" type="pres">
      <dgm:prSet presAssocID="{5E5EFC0C-0236-4B42-B8CA-225C0B843D8A}" presName="sibTrans" presStyleLbl="sibTrans1D1" presStyleIdx="0" presStyleCnt="5"/>
      <dgm:spPr/>
    </dgm:pt>
    <dgm:pt modelId="{BFF3FEB9-D170-449D-A42A-A23A7485D661}" type="pres">
      <dgm:prSet presAssocID="{5E5EFC0C-0236-4B42-B8CA-225C0B843D8A}" presName="connectorText" presStyleLbl="sibTrans1D1" presStyleIdx="0" presStyleCnt="5"/>
      <dgm:spPr/>
    </dgm:pt>
    <dgm:pt modelId="{008EC1FB-3724-41FE-BA08-7A09BDEE8A2B}" type="pres">
      <dgm:prSet presAssocID="{E4DA318D-9AEB-40C5-9DB0-D1C7D463F0B6}" presName="node" presStyleLbl="node1" presStyleIdx="1" presStyleCnt="6">
        <dgm:presLayoutVars>
          <dgm:bulletEnabled val="1"/>
        </dgm:presLayoutVars>
      </dgm:prSet>
      <dgm:spPr/>
    </dgm:pt>
    <dgm:pt modelId="{47AACC55-A759-4424-ACB9-04D06BB201D4}" type="pres">
      <dgm:prSet presAssocID="{0EA01413-95EA-4F81-9C80-DCB94F77E2DD}" presName="sibTrans" presStyleLbl="sibTrans1D1" presStyleIdx="1" presStyleCnt="5"/>
      <dgm:spPr/>
    </dgm:pt>
    <dgm:pt modelId="{A409CC0A-7809-44FB-9EBD-ED8D6C400C24}" type="pres">
      <dgm:prSet presAssocID="{0EA01413-95EA-4F81-9C80-DCB94F77E2DD}" presName="connectorText" presStyleLbl="sibTrans1D1" presStyleIdx="1" presStyleCnt="5"/>
      <dgm:spPr/>
    </dgm:pt>
    <dgm:pt modelId="{FAC678A9-DCFB-4C47-A96B-59F2CAE04460}" type="pres">
      <dgm:prSet presAssocID="{4406ACE3-49DE-4775-B8FC-FA89649664DE}" presName="node" presStyleLbl="node1" presStyleIdx="2" presStyleCnt="6">
        <dgm:presLayoutVars>
          <dgm:bulletEnabled val="1"/>
        </dgm:presLayoutVars>
      </dgm:prSet>
      <dgm:spPr/>
    </dgm:pt>
    <dgm:pt modelId="{4CCBA9C8-B8D3-4922-809C-8127B7F17689}" type="pres">
      <dgm:prSet presAssocID="{EB47697A-865A-4A2F-BF95-6BE301194088}" presName="sibTrans" presStyleLbl="sibTrans1D1" presStyleIdx="2" presStyleCnt="5"/>
      <dgm:spPr/>
    </dgm:pt>
    <dgm:pt modelId="{048D2C27-3E91-4DAE-9951-6C56B8C49E19}" type="pres">
      <dgm:prSet presAssocID="{EB47697A-865A-4A2F-BF95-6BE301194088}" presName="connectorText" presStyleLbl="sibTrans1D1" presStyleIdx="2" presStyleCnt="5"/>
      <dgm:spPr/>
    </dgm:pt>
    <dgm:pt modelId="{84AFFA70-596F-4593-959D-E228675446DC}" type="pres">
      <dgm:prSet presAssocID="{6FC6783F-2C47-4762-BF26-502744439961}" presName="node" presStyleLbl="node1" presStyleIdx="3" presStyleCnt="6">
        <dgm:presLayoutVars>
          <dgm:bulletEnabled val="1"/>
        </dgm:presLayoutVars>
      </dgm:prSet>
      <dgm:spPr/>
    </dgm:pt>
    <dgm:pt modelId="{AEE615DE-DE49-4709-A466-BB6A64B49A34}" type="pres">
      <dgm:prSet presAssocID="{C603BD1D-4846-492F-BAC2-30BB5A2229F0}" presName="sibTrans" presStyleLbl="sibTrans1D1" presStyleIdx="3" presStyleCnt="5"/>
      <dgm:spPr/>
    </dgm:pt>
    <dgm:pt modelId="{BEA6F5C6-213E-49B9-B379-E5A63F417C36}" type="pres">
      <dgm:prSet presAssocID="{C603BD1D-4846-492F-BAC2-30BB5A2229F0}" presName="connectorText" presStyleLbl="sibTrans1D1" presStyleIdx="3" presStyleCnt="5"/>
      <dgm:spPr/>
    </dgm:pt>
    <dgm:pt modelId="{FF8578A6-6AAC-4AB3-AF95-078F7B39B1D0}" type="pres">
      <dgm:prSet presAssocID="{6F54AC4E-B9B4-4125-8E29-317187F18BE4}" presName="node" presStyleLbl="node1" presStyleIdx="4" presStyleCnt="6">
        <dgm:presLayoutVars>
          <dgm:bulletEnabled val="1"/>
        </dgm:presLayoutVars>
      </dgm:prSet>
      <dgm:spPr/>
    </dgm:pt>
    <dgm:pt modelId="{B511BA43-3B42-4121-A027-9C5CCB1A69C8}" type="pres">
      <dgm:prSet presAssocID="{C7C5559A-A207-4BBF-9492-B9DD2F784CCF}" presName="sibTrans" presStyleLbl="sibTrans1D1" presStyleIdx="4" presStyleCnt="5"/>
      <dgm:spPr/>
    </dgm:pt>
    <dgm:pt modelId="{704F5F63-DD92-4015-8A24-721BC461F9D2}" type="pres">
      <dgm:prSet presAssocID="{C7C5559A-A207-4BBF-9492-B9DD2F784CCF}" presName="connectorText" presStyleLbl="sibTrans1D1" presStyleIdx="4" presStyleCnt="5"/>
      <dgm:spPr/>
    </dgm:pt>
    <dgm:pt modelId="{71A66B85-C109-4F9B-BD18-400F149B7906}" type="pres">
      <dgm:prSet presAssocID="{20D89870-6C01-4F06-96D0-466B3DE2C1A4}" presName="node" presStyleLbl="node1" presStyleIdx="5" presStyleCnt="6">
        <dgm:presLayoutVars>
          <dgm:bulletEnabled val="1"/>
        </dgm:presLayoutVars>
      </dgm:prSet>
      <dgm:spPr/>
    </dgm:pt>
  </dgm:ptLst>
  <dgm:cxnLst>
    <dgm:cxn modelId="{CDD8D801-3DA6-4F09-8613-8FBE5933D298}" type="presOf" srcId="{EB47697A-865A-4A2F-BF95-6BE301194088}" destId="{4CCBA9C8-B8D3-4922-809C-8127B7F17689}" srcOrd="0" destOrd="0" presId="urn:microsoft.com/office/officeart/2016/7/layout/RepeatingBendingProcessNew"/>
    <dgm:cxn modelId="{30FE790A-A59F-43D9-9A89-C2CD0F44B30D}" type="presOf" srcId="{E4DA318D-9AEB-40C5-9DB0-D1C7D463F0B6}" destId="{008EC1FB-3724-41FE-BA08-7A09BDEE8A2B}" srcOrd="0" destOrd="0" presId="urn:microsoft.com/office/officeart/2016/7/layout/RepeatingBendingProcessNew"/>
    <dgm:cxn modelId="{9FDD920A-F4DC-4242-9A0C-914890306215}" type="presOf" srcId="{5E5EFC0C-0236-4B42-B8CA-225C0B843D8A}" destId="{BFF3FEB9-D170-449D-A42A-A23A7485D661}" srcOrd="1" destOrd="0" presId="urn:microsoft.com/office/officeart/2016/7/layout/RepeatingBendingProcessNew"/>
    <dgm:cxn modelId="{91E60F20-B2A2-41B0-B7CA-571817B70CD4}" type="presOf" srcId="{EB47697A-865A-4A2F-BF95-6BE301194088}" destId="{048D2C27-3E91-4DAE-9951-6C56B8C49E19}" srcOrd="1" destOrd="0" presId="urn:microsoft.com/office/officeart/2016/7/layout/RepeatingBendingProcessNew"/>
    <dgm:cxn modelId="{91BB7A35-FD36-4AD1-A3CC-4575AA88785B}" type="presOf" srcId="{0EA01413-95EA-4F81-9C80-DCB94F77E2DD}" destId="{47AACC55-A759-4424-ACB9-04D06BB201D4}" srcOrd="0" destOrd="0" presId="urn:microsoft.com/office/officeart/2016/7/layout/RepeatingBendingProcessNew"/>
    <dgm:cxn modelId="{574A285D-9E0E-4AC3-B371-F448EF81EC24}" srcId="{461D5645-6598-4E8A-AB78-F5B77C48782C}" destId="{6F54AC4E-B9B4-4125-8E29-317187F18BE4}" srcOrd="4" destOrd="0" parTransId="{80FFC201-97F4-4DA7-A640-005391607198}" sibTransId="{C7C5559A-A207-4BBF-9492-B9DD2F784CCF}"/>
    <dgm:cxn modelId="{D2C4AD61-1AFF-4442-B92A-E3C036B898AA}" type="presOf" srcId="{0EA01413-95EA-4F81-9C80-DCB94F77E2DD}" destId="{A409CC0A-7809-44FB-9EBD-ED8D6C400C24}" srcOrd="1" destOrd="0" presId="urn:microsoft.com/office/officeart/2016/7/layout/RepeatingBendingProcessNew"/>
    <dgm:cxn modelId="{9E51B663-6C4F-4532-AA96-2EC25CF061FC}" type="presOf" srcId="{C603BD1D-4846-492F-BAC2-30BB5A2229F0}" destId="{AEE615DE-DE49-4709-A466-BB6A64B49A34}" srcOrd="0" destOrd="0" presId="urn:microsoft.com/office/officeart/2016/7/layout/RepeatingBendingProcessNew"/>
    <dgm:cxn modelId="{AE746D44-146F-41E7-A824-EA855F7F9A95}" type="presOf" srcId="{40A3E369-689F-4BE6-BA19-E9AB12B762B5}" destId="{E5F1389D-CCD0-45FF-98AE-06EE02B2CD38}" srcOrd="0" destOrd="0" presId="urn:microsoft.com/office/officeart/2016/7/layout/RepeatingBendingProcessNew"/>
    <dgm:cxn modelId="{8D27B46A-97B5-490C-8868-9310DE23E980}" type="presOf" srcId="{6FC6783F-2C47-4762-BF26-502744439961}" destId="{84AFFA70-596F-4593-959D-E228675446DC}" srcOrd="0" destOrd="0" presId="urn:microsoft.com/office/officeart/2016/7/layout/RepeatingBendingProcessNew"/>
    <dgm:cxn modelId="{D1664A4C-0ECB-4093-A91D-4810933DD60A}" type="presOf" srcId="{461D5645-6598-4E8A-AB78-F5B77C48782C}" destId="{F8B38C06-F9CC-4E3D-A832-98C568C110C9}" srcOrd="0" destOrd="0" presId="urn:microsoft.com/office/officeart/2016/7/layout/RepeatingBendingProcessNew"/>
    <dgm:cxn modelId="{ADB23777-EFFB-4FC8-8792-AB238BEE0E27}" type="presOf" srcId="{4406ACE3-49DE-4775-B8FC-FA89649664DE}" destId="{FAC678A9-DCFB-4C47-A96B-59F2CAE04460}" srcOrd="0" destOrd="0" presId="urn:microsoft.com/office/officeart/2016/7/layout/RepeatingBendingProcessNew"/>
    <dgm:cxn modelId="{CB08F37F-7465-44B0-93C3-8709EFE59BF7}" type="presOf" srcId="{C7C5559A-A207-4BBF-9492-B9DD2F784CCF}" destId="{704F5F63-DD92-4015-8A24-721BC461F9D2}" srcOrd="1" destOrd="0" presId="urn:microsoft.com/office/officeart/2016/7/layout/RepeatingBendingProcessNew"/>
    <dgm:cxn modelId="{09A66B8B-6A50-47F3-ADEA-0BC5A48A72E2}" type="presOf" srcId="{C7C5559A-A207-4BBF-9492-B9DD2F784CCF}" destId="{B511BA43-3B42-4121-A027-9C5CCB1A69C8}" srcOrd="0" destOrd="0" presId="urn:microsoft.com/office/officeart/2016/7/layout/RepeatingBendingProcessNew"/>
    <dgm:cxn modelId="{74A8F69B-A8E2-48FA-A6C8-49F683DB96AE}" type="presOf" srcId="{20D89870-6C01-4F06-96D0-466B3DE2C1A4}" destId="{71A66B85-C109-4F9B-BD18-400F149B7906}" srcOrd="0" destOrd="0" presId="urn:microsoft.com/office/officeart/2016/7/layout/RepeatingBendingProcessNew"/>
    <dgm:cxn modelId="{AF2712A4-685C-4B63-B6AD-5F1537F8D1EE}" srcId="{461D5645-6598-4E8A-AB78-F5B77C48782C}" destId="{20D89870-6C01-4F06-96D0-466B3DE2C1A4}" srcOrd="5" destOrd="0" parTransId="{F5963C01-853D-47A5-8245-A5DB512F2D5D}" sibTransId="{3DABE697-943D-4A7F-8EAA-085D16673138}"/>
    <dgm:cxn modelId="{91C72DC4-1360-4E89-AE25-EB98F70B6BFB}" type="presOf" srcId="{C603BD1D-4846-492F-BAC2-30BB5A2229F0}" destId="{BEA6F5C6-213E-49B9-B379-E5A63F417C36}" srcOrd="1" destOrd="0" presId="urn:microsoft.com/office/officeart/2016/7/layout/RepeatingBendingProcessNew"/>
    <dgm:cxn modelId="{A985FCD2-1630-4B6D-94BD-0C366AEDFDF9}" srcId="{461D5645-6598-4E8A-AB78-F5B77C48782C}" destId="{4406ACE3-49DE-4775-B8FC-FA89649664DE}" srcOrd="2" destOrd="0" parTransId="{1FD01C87-57AB-49F5-91C5-D7E330947B6F}" sibTransId="{EB47697A-865A-4A2F-BF95-6BE301194088}"/>
    <dgm:cxn modelId="{4FA041DF-AAD6-4507-BA35-5D92131E4EB3}" srcId="{461D5645-6598-4E8A-AB78-F5B77C48782C}" destId="{40A3E369-689F-4BE6-BA19-E9AB12B762B5}" srcOrd="0" destOrd="0" parTransId="{D58E9079-B06D-4A7A-8BEA-B5320203B643}" sibTransId="{5E5EFC0C-0236-4B42-B8CA-225C0B843D8A}"/>
    <dgm:cxn modelId="{7799DFE3-50F6-42B3-8874-936D46D0428B}" srcId="{461D5645-6598-4E8A-AB78-F5B77C48782C}" destId="{6FC6783F-2C47-4762-BF26-502744439961}" srcOrd="3" destOrd="0" parTransId="{8BAEF897-353E-4D0D-B07E-F1D5AF74CF9B}" sibTransId="{C603BD1D-4846-492F-BAC2-30BB5A2229F0}"/>
    <dgm:cxn modelId="{3CBD3CE5-88BE-4A18-A137-CEEFE4BD1162}" type="presOf" srcId="{5E5EFC0C-0236-4B42-B8CA-225C0B843D8A}" destId="{886DD4BC-9C5D-4C8A-942E-3524C1D17D7B}" srcOrd="0" destOrd="0" presId="urn:microsoft.com/office/officeart/2016/7/layout/RepeatingBendingProcessNew"/>
    <dgm:cxn modelId="{767C3CE8-CB03-409F-BBB4-2A3886039474}" srcId="{461D5645-6598-4E8A-AB78-F5B77C48782C}" destId="{E4DA318D-9AEB-40C5-9DB0-D1C7D463F0B6}" srcOrd="1" destOrd="0" parTransId="{3AB9CFD3-7457-4EDF-9633-FFE3A1365659}" sibTransId="{0EA01413-95EA-4F81-9C80-DCB94F77E2DD}"/>
    <dgm:cxn modelId="{621D99E8-14B1-4AA4-82D5-2EB56D07867A}" type="presOf" srcId="{6F54AC4E-B9B4-4125-8E29-317187F18BE4}" destId="{FF8578A6-6AAC-4AB3-AF95-078F7B39B1D0}" srcOrd="0" destOrd="0" presId="urn:microsoft.com/office/officeart/2016/7/layout/RepeatingBendingProcessNew"/>
    <dgm:cxn modelId="{12E12F55-5CAE-44BF-81D6-E54D86855BB2}" type="presParOf" srcId="{F8B38C06-F9CC-4E3D-A832-98C568C110C9}" destId="{E5F1389D-CCD0-45FF-98AE-06EE02B2CD38}" srcOrd="0" destOrd="0" presId="urn:microsoft.com/office/officeart/2016/7/layout/RepeatingBendingProcessNew"/>
    <dgm:cxn modelId="{F3457861-4B8B-4B4F-A49C-B49077BBF286}" type="presParOf" srcId="{F8B38C06-F9CC-4E3D-A832-98C568C110C9}" destId="{886DD4BC-9C5D-4C8A-942E-3524C1D17D7B}" srcOrd="1" destOrd="0" presId="urn:microsoft.com/office/officeart/2016/7/layout/RepeatingBendingProcessNew"/>
    <dgm:cxn modelId="{2B045536-B806-4F3F-B364-002AF595B003}" type="presParOf" srcId="{886DD4BC-9C5D-4C8A-942E-3524C1D17D7B}" destId="{BFF3FEB9-D170-449D-A42A-A23A7485D661}" srcOrd="0" destOrd="0" presId="urn:microsoft.com/office/officeart/2016/7/layout/RepeatingBendingProcessNew"/>
    <dgm:cxn modelId="{8F62FA58-E753-4B5A-946C-7752F1BAA0E5}" type="presParOf" srcId="{F8B38C06-F9CC-4E3D-A832-98C568C110C9}" destId="{008EC1FB-3724-41FE-BA08-7A09BDEE8A2B}" srcOrd="2" destOrd="0" presId="urn:microsoft.com/office/officeart/2016/7/layout/RepeatingBendingProcessNew"/>
    <dgm:cxn modelId="{149DD8EF-70F0-4458-B603-D451541EC27D}" type="presParOf" srcId="{F8B38C06-F9CC-4E3D-A832-98C568C110C9}" destId="{47AACC55-A759-4424-ACB9-04D06BB201D4}" srcOrd="3" destOrd="0" presId="urn:microsoft.com/office/officeart/2016/7/layout/RepeatingBendingProcessNew"/>
    <dgm:cxn modelId="{B18F08B4-9116-4124-9618-BC0DA6DA6A7B}" type="presParOf" srcId="{47AACC55-A759-4424-ACB9-04D06BB201D4}" destId="{A409CC0A-7809-44FB-9EBD-ED8D6C400C24}" srcOrd="0" destOrd="0" presId="urn:microsoft.com/office/officeart/2016/7/layout/RepeatingBendingProcessNew"/>
    <dgm:cxn modelId="{BD18F823-13A1-4B7C-833F-8C253A591FFC}" type="presParOf" srcId="{F8B38C06-F9CC-4E3D-A832-98C568C110C9}" destId="{FAC678A9-DCFB-4C47-A96B-59F2CAE04460}" srcOrd="4" destOrd="0" presId="urn:microsoft.com/office/officeart/2016/7/layout/RepeatingBendingProcessNew"/>
    <dgm:cxn modelId="{64307608-6E53-4512-B7F0-52F5C7C04D9E}" type="presParOf" srcId="{F8B38C06-F9CC-4E3D-A832-98C568C110C9}" destId="{4CCBA9C8-B8D3-4922-809C-8127B7F17689}" srcOrd="5" destOrd="0" presId="urn:microsoft.com/office/officeart/2016/7/layout/RepeatingBendingProcessNew"/>
    <dgm:cxn modelId="{7166383D-E5F4-4C0C-B5FD-73B8512737FA}" type="presParOf" srcId="{4CCBA9C8-B8D3-4922-809C-8127B7F17689}" destId="{048D2C27-3E91-4DAE-9951-6C56B8C49E19}" srcOrd="0" destOrd="0" presId="urn:microsoft.com/office/officeart/2016/7/layout/RepeatingBendingProcessNew"/>
    <dgm:cxn modelId="{BBB02B0D-94D7-4A4C-8092-EFA37504035B}" type="presParOf" srcId="{F8B38C06-F9CC-4E3D-A832-98C568C110C9}" destId="{84AFFA70-596F-4593-959D-E228675446DC}" srcOrd="6" destOrd="0" presId="urn:microsoft.com/office/officeart/2016/7/layout/RepeatingBendingProcessNew"/>
    <dgm:cxn modelId="{9254AD75-486C-4728-BCED-41B27DA6994C}" type="presParOf" srcId="{F8B38C06-F9CC-4E3D-A832-98C568C110C9}" destId="{AEE615DE-DE49-4709-A466-BB6A64B49A34}" srcOrd="7" destOrd="0" presId="urn:microsoft.com/office/officeart/2016/7/layout/RepeatingBendingProcessNew"/>
    <dgm:cxn modelId="{497AB452-DEF7-40E2-AD6C-2FCC2BC3209C}" type="presParOf" srcId="{AEE615DE-DE49-4709-A466-BB6A64B49A34}" destId="{BEA6F5C6-213E-49B9-B379-E5A63F417C36}" srcOrd="0" destOrd="0" presId="urn:microsoft.com/office/officeart/2016/7/layout/RepeatingBendingProcessNew"/>
    <dgm:cxn modelId="{2F95D084-56AD-43F4-8766-90E8C747EB53}" type="presParOf" srcId="{F8B38C06-F9CC-4E3D-A832-98C568C110C9}" destId="{FF8578A6-6AAC-4AB3-AF95-078F7B39B1D0}" srcOrd="8" destOrd="0" presId="urn:microsoft.com/office/officeart/2016/7/layout/RepeatingBendingProcessNew"/>
    <dgm:cxn modelId="{B215117C-ACDC-4CA5-A9CF-AD394FAD91C8}" type="presParOf" srcId="{F8B38C06-F9CC-4E3D-A832-98C568C110C9}" destId="{B511BA43-3B42-4121-A027-9C5CCB1A69C8}" srcOrd="9" destOrd="0" presId="urn:microsoft.com/office/officeart/2016/7/layout/RepeatingBendingProcessNew"/>
    <dgm:cxn modelId="{CBD9A165-3852-499C-A76A-85BF074D0617}" type="presParOf" srcId="{B511BA43-3B42-4121-A027-9C5CCB1A69C8}" destId="{704F5F63-DD92-4015-8A24-721BC461F9D2}" srcOrd="0" destOrd="0" presId="urn:microsoft.com/office/officeart/2016/7/layout/RepeatingBendingProcessNew"/>
    <dgm:cxn modelId="{33B1DDA0-C91F-4514-9B1A-21746DDB1F48}" type="presParOf" srcId="{F8B38C06-F9CC-4E3D-A832-98C568C110C9}" destId="{71A66B85-C109-4F9B-BD18-400F149B7906}"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1D5645-6598-4E8A-AB78-F5B77C48782C}"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C27690A0-E9B7-4766-AEF5-F2172FB810DD}">
      <dgm:prSet/>
      <dgm:spPr/>
      <dgm:t>
        <a:bodyPr/>
        <a:lstStyle/>
        <a:p>
          <a:pPr>
            <a:buNone/>
          </a:pPr>
          <a:r>
            <a:rPr lang="en-GB" b="1" i="0"/>
            <a:t>Customer Retention Program</a:t>
          </a:r>
          <a:endParaRPr lang="en-GB" b="0" i="0"/>
        </a:p>
      </dgm:t>
    </dgm:pt>
    <dgm:pt modelId="{0C9F4000-A18F-47DF-8209-69E415F89C09}" type="parTrans" cxnId="{7AA4B2D8-0A8B-480E-B17C-A2EFA9EC5B0F}">
      <dgm:prSet/>
      <dgm:spPr/>
      <dgm:t>
        <a:bodyPr/>
        <a:lstStyle/>
        <a:p>
          <a:endParaRPr lang="en-GB"/>
        </a:p>
      </dgm:t>
    </dgm:pt>
    <dgm:pt modelId="{80A447CB-48AB-4F70-A1EA-1BBB2E70A1ED}" type="sibTrans" cxnId="{7AA4B2D8-0A8B-480E-B17C-A2EFA9EC5B0F}">
      <dgm:prSet/>
      <dgm:spPr/>
      <dgm:t>
        <a:bodyPr/>
        <a:lstStyle/>
        <a:p>
          <a:endParaRPr lang="en-GB"/>
        </a:p>
      </dgm:t>
    </dgm:pt>
    <dgm:pt modelId="{90D1FFCB-CB52-4D23-ACB1-A64E6D656C06}">
      <dgm:prSet/>
      <dgm:spPr/>
      <dgm:t>
        <a:bodyPr/>
        <a:lstStyle/>
        <a:p>
          <a:pPr>
            <a:buNone/>
          </a:pPr>
          <a:r>
            <a:rPr lang="en-GB" b="1" i="0"/>
            <a:t>Opportunity:</a:t>
          </a:r>
          <a:endParaRPr lang="en-GB" b="0" i="0"/>
        </a:p>
      </dgm:t>
    </dgm:pt>
    <dgm:pt modelId="{044BE272-3397-4B02-B6D5-9A070A6E2146}" type="parTrans" cxnId="{4708B8FC-B4C6-4C94-8EF4-8915901ABC8E}">
      <dgm:prSet/>
      <dgm:spPr/>
      <dgm:t>
        <a:bodyPr/>
        <a:lstStyle/>
        <a:p>
          <a:endParaRPr lang="en-GB"/>
        </a:p>
      </dgm:t>
    </dgm:pt>
    <dgm:pt modelId="{04F5584D-0B0E-41D8-A029-BBCB4A1C20E8}" type="sibTrans" cxnId="{4708B8FC-B4C6-4C94-8EF4-8915901ABC8E}">
      <dgm:prSet/>
      <dgm:spPr/>
      <dgm:t>
        <a:bodyPr/>
        <a:lstStyle/>
        <a:p>
          <a:endParaRPr lang="en-GB"/>
        </a:p>
      </dgm:t>
    </dgm:pt>
    <dgm:pt modelId="{5502DCD7-E751-43AA-815F-07AAD3D28A7E}">
      <dgm:prSet/>
      <dgm:spPr/>
      <dgm:t>
        <a:bodyPr/>
        <a:lstStyle/>
        <a:p>
          <a:pPr>
            <a:buFont typeface="Arial" panose="020B0604020202020204" pitchFamily="34" charset="0"/>
            <a:buChar char="•"/>
          </a:pPr>
          <a:r>
            <a:rPr lang="en-GB" b="0" i="0"/>
            <a:t>Top 10 customers drive disproportionate revenue</a:t>
          </a:r>
          <a:br>
            <a:rPr lang="en-GB" b="0" i="0"/>
          </a:br>
          <a:r>
            <a:rPr lang="en-GB" b="1" i="0"/>
            <a:t>Recommendation:</a:t>
          </a:r>
          <a:endParaRPr lang="en-GB" b="0" i="0"/>
        </a:p>
      </dgm:t>
    </dgm:pt>
    <dgm:pt modelId="{3BC88CD8-7BAC-436B-A7B6-16CB1784AB01}" type="parTrans" cxnId="{F90BD2F7-AF60-479C-A0F1-79E042BB08C0}">
      <dgm:prSet/>
      <dgm:spPr/>
      <dgm:t>
        <a:bodyPr/>
        <a:lstStyle/>
        <a:p>
          <a:endParaRPr lang="en-GB"/>
        </a:p>
      </dgm:t>
    </dgm:pt>
    <dgm:pt modelId="{7400C6B5-BF49-4609-9DD3-9E1A839648CB}" type="sibTrans" cxnId="{F90BD2F7-AF60-479C-A0F1-79E042BB08C0}">
      <dgm:prSet/>
      <dgm:spPr/>
      <dgm:t>
        <a:bodyPr/>
        <a:lstStyle/>
        <a:p>
          <a:endParaRPr lang="en-GB"/>
        </a:p>
      </dgm:t>
    </dgm:pt>
    <dgm:pt modelId="{8F023FD4-C4AB-47ED-8969-1EE7E2B99365}">
      <dgm:prSet/>
      <dgm:spPr/>
      <dgm:t>
        <a:bodyPr/>
        <a:lstStyle/>
        <a:p>
          <a:pPr>
            <a:buFont typeface="+mj-lt"/>
            <a:buAutoNum type="arabicPeriod"/>
          </a:pPr>
          <a:r>
            <a:rPr lang="en-GB" b="0" i="0"/>
            <a:t>Launch loyalty program with VIP tiers</a:t>
          </a:r>
        </a:p>
      </dgm:t>
    </dgm:pt>
    <dgm:pt modelId="{179A71EB-D582-4F30-AE0F-699136ED8D2A}" type="parTrans" cxnId="{562F04D0-1C66-44AE-BC1F-DA403CC4AE11}">
      <dgm:prSet/>
      <dgm:spPr/>
      <dgm:t>
        <a:bodyPr/>
        <a:lstStyle/>
        <a:p>
          <a:endParaRPr lang="en-GB"/>
        </a:p>
      </dgm:t>
    </dgm:pt>
    <dgm:pt modelId="{862A102F-0A72-406C-941D-7DAFD0FFCAA2}" type="sibTrans" cxnId="{562F04D0-1C66-44AE-BC1F-DA403CC4AE11}">
      <dgm:prSet/>
      <dgm:spPr/>
      <dgm:t>
        <a:bodyPr/>
        <a:lstStyle/>
        <a:p>
          <a:endParaRPr lang="en-GB"/>
        </a:p>
      </dgm:t>
    </dgm:pt>
    <dgm:pt modelId="{FF9E45AF-F933-4400-AA8F-A9D9B03F5C99}">
      <dgm:prSet/>
      <dgm:spPr/>
      <dgm:t>
        <a:bodyPr/>
        <a:lstStyle/>
        <a:p>
          <a:pPr>
            <a:buFont typeface="+mj-lt"/>
            <a:buAutoNum type="arabicPeriod"/>
          </a:pPr>
          <a:r>
            <a:rPr lang="en-GB" b="0" i="0"/>
            <a:t>Personalized anniversary discounts</a:t>
          </a:r>
          <a:br>
            <a:rPr lang="en-GB" b="0" i="0"/>
          </a:br>
          <a:r>
            <a:rPr lang="en-GB" b="1" i="0"/>
            <a:t>Expected Impact:</a:t>
          </a:r>
          <a:endParaRPr lang="en-GB" b="0" i="0"/>
        </a:p>
      </dgm:t>
    </dgm:pt>
    <dgm:pt modelId="{C5C5F058-4EB3-4B14-822D-71D16BCC60F6}" type="parTrans" cxnId="{E24C4684-BC6D-4993-A50E-054B9D95CE7A}">
      <dgm:prSet/>
      <dgm:spPr/>
      <dgm:t>
        <a:bodyPr/>
        <a:lstStyle/>
        <a:p>
          <a:endParaRPr lang="en-GB"/>
        </a:p>
      </dgm:t>
    </dgm:pt>
    <dgm:pt modelId="{81588BCD-CEC2-430A-B9D9-69F94A6385EB}" type="sibTrans" cxnId="{E24C4684-BC6D-4993-A50E-054B9D95CE7A}">
      <dgm:prSet/>
      <dgm:spPr/>
      <dgm:t>
        <a:bodyPr/>
        <a:lstStyle/>
        <a:p>
          <a:endParaRPr lang="en-GB"/>
        </a:p>
      </dgm:t>
    </dgm:pt>
    <dgm:pt modelId="{EB455409-AC59-4658-900F-491D7788A2F7}">
      <dgm:prSet/>
      <dgm:spPr/>
      <dgm:t>
        <a:bodyPr/>
        <a:lstStyle/>
        <a:p>
          <a:pPr>
            <a:buFont typeface="Arial" panose="020B0604020202020204" pitchFamily="34" charset="0"/>
            <a:buChar char="•"/>
          </a:pPr>
          <a:r>
            <a:rPr lang="en-GB" b="0" i="0"/>
            <a:t>15% increase in repeat purchases</a:t>
          </a:r>
        </a:p>
      </dgm:t>
    </dgm:pt>
    <dgm:pt modelId="{CEBC6DC8-F873-41ED-BCB1-47AA783630D0}" type="parTrans" cxnId="{926A735E-5593-4BAC-8A8A-CB404AA8508A}">
      <dgm:prSet/>
      <dgm:spPr/>
      <dgm:t>
        <a:bodyPr/>
        <a:lstStyle/>
        <a:p>
          <a:endParaRPr lang="en-GB"/>
        </a:p>
      </dgm:t>
    </dgm:pt>
    <dgm:pt modelId="{514C957D-094A-4D42-96FA-D1A1065B8A24}" type="sibTrans" cxnId="{926A735E-5593-4BAC-8A8A-CB404AA8508A}">
      <dgm:prSet/>
      <dgm:spPr/>
      <dgm:t>
        <a:bodyPr/>
        <a:lstStyle/>
        <a:p>
          <a:endParaRPr lang="en-GB"/>
        </a:p>
      </dgm:t>
    </dgm:pt>
    <dgm:pt modelId="{F8B38C06-F9CC-4E3D-A832-98C568C110C9}" type="pres">
      <dgm:prSet presAssocID="{461D5645-6598-4E8A-AB78-F5B77C48782C}" presName="Name0" presStyleCnt="0">
        <dgm:presLayoutVars>
          <dgm:dir/>
          <dgm:resizeHandles val="exact"/>
        </dgm:presLayoutVars>
      </dgm:prSet>
      <dgm:spPr/>
    </dgm:pt>
    <dgm:pt modelId="{7E91496C-F43E-4F96-A95D-2F192221FD86}" type="pres">
      <dgm:prSet presAssocID="{C27690A0-E9B7-4766-AEF5-F2172FB810DD}" presName="node" presStyleLbl="node1" presStyleIdx="0" presStyleCnt="6">
        <dgm:presLayoutVars>
          <dgm:bulletEnabled val="1"/>
        </dgm:presLayoutVars>
      </dgm:prSet>
      <dgm:spPr/>
    </dgm:pt>
    <dgm:pt modelId="{818BAE92-411F-4DBD-9DF9-A7601DD7390C}" type="pres">
      <dgm:prSet presAssocID="{80A447CB-48AB-4F70-A1EA-1BBB2E70A1ED}" presName="sibTrans" presStyleLbl="sibTrans1D1" presStyleIdx="0" presStyleCnt="5"/>
      <dgm:spPr/>
    </dgm:pt>
    <dgm:pt modelId="{D385A920-3FDA-404A-A6BE-37D4F55BE0F3}" type="pres">
      <dgm:prSet presAssocID="{80A447CB-48AB-4F70-A1EA-1BBB2E70A1ED}" presName="connectorText" presStyleLbl="sibTrans1D1" presStyleIdx="0" presStyleCnt="5"/>
      <dgm:spPr/>
    </dgm:pt>
    <dgm:pt modelId="{23DBE260-EC15-40C1-8899-FBB9D8717D30}" type="pres">
      <dgm:prSet presAssocID="{90D1FFCB-CB52-4D23-ACB1-A64E6D656C06}" presName="node" presStyleLbl="node1" presStyleIdx="1" presStyleCnt="6">
        <dgm:presLayoutVars>
          <dgm:bulletEnabled val="1"/>
        </dgm:presLayoutVars>
      </dgm:prSet>
      <dgm:spPr/>
    </dgm:pt>
    <dgm:pt modelId="{A6F97746-4FED-4B53-B129-1B6AE38A9142}" type="pres">
      <dgm:prSet presAssocID="{04F5584D-0B0E-41D8-A029-BBCB4A1C20E8}" presName="sibTrans" presStyleLbl="sibTrans1D1" presStyleIdx="1" presStyleCnt="5"/>
      <dgm:spPr/>
    </dgm:pt>
    <dgm:pt modelId="{F1FAA219-D3CD-4747-9B77-74EBCA6FC6E6}" type="pres">
      <dgm:prSet presAssocID="{04F5584D-0B0E-41D8-A029-BBCB4A1C20E8}" presName="connectorText" presStyleLbl="sibTrans1D1" presStyleIdx="1" presStyleCnt="5"/>
      <dgm:spPr/>
    </dgm:pt>
    <dgm:pt modelId="{67DBEFEB-8418-4EA4-B10D-6732B19C6005}" type="pres">
      <dgm:prSet presAssocID="{5502DCD7-E751-43AA-815F-07AAD3D28A7E}" presName="node" presStyleLbl="node1" presStyleIdx="2" presStyleCnt="6">
        <dgm:presLayoutVars>
          <dgm:bulletEnabled val="1"/>
        </dgm:presLayoutVars>
      </dgm:prSet>
      <dgm:spPr/>
    </dgm:pt>
    <dgm:pt modelId="{C113031F-5144-49F8-BC99-611D8AEF2614}" type="pres">
      <dgm:prSet presAssocID="{7400C6B5-BF49-4609-9DD3-9E1A839648CB}" presName="sibTrans" presStyleLbl="sibTrans1D1" presStyleIdx="2" presStyleCnt="5"/>
      <dgm:spPr/>
    </dgm:pt>
    <dgm:pt modelId="{899DE095-FEC8-4713-B005-A5C380AF16F3}" type="pres">
      <dgm:prSet presAssocID="{7400C6B5-BF49-4609-9DD3-9E1A839648CB}" presName="connectorText" presStyleLbl="sibTrans1D1" presStyleIdx="2" presStyleCnt="5"/>
      <dgm:spPr/>
    </dgm:pt>
    <dgm:pt modelId="{87834740-74CD-449A-9BF6-DBF1EB38BE81}" type="pres">
      <dgm:prSet presAssocID="{8F023FD4-C4AB-47ED-8969-1EE7E2B99365}" presName="node" presStyleLbl="node1" presStyleIdx="3" presStyleCnt="6">
        <dgm:presLayoutVars>
          <dgm:bulletEnabled val="1"/>
        </dgm:presLayoutVars>
      </dgm:prSet>
      <dgm:spPr/>
    </dgm:pt>
    <dgm:pt modelId="{8C1F379E-1450-4E56-A142-BAF639064682}" type="pres">
      <dgm:prSet presAssocID="{862A102F-0A72-406C-941D-7DAFD0FFCAA2}" presName="sibTrans" presStyleLbl="sibTrans1D1" presStyleIdx="3" presStyleCnt="5"/>
      <dgm:spPr/>
    </dgm:pt>
    <dgm:pt modelId="{D16AC6FA-7BA2-4605-BDCD-5C46F11E6270}" type="pres">
      <dgm:prSet presAssocID="{862A102F-0A72-406C-941D-7DAFD0FFCAA2}" presName="connectorText" presStyleLbl="sibTrans1D1" presStyleIdx="3" presStyleCnt="5"/>
      <dgm:spPr/>
    </dgm:pt>
    <dgm:pt modelId="{23CB1E9B-9CE6-4467-8197-B962298076F1}" type="pres">
      <dgm:prSet presAssocID="{FF9E45AF-F933-4400-AA8F-A9D9B03F5C99}" presName="node" presStyleLbl="node1" presStyleIdx="4" presStyleCnt="6">
        <dgm:presLayoutVars>
          <dgm:bulletEnabled val="1"/>
        </dgm:presLayoutVars>
      </dgm:prSet>
      <dgm:spPr/>
    </dgm:pt>
    <dgm:pt modelId="{90D066D8-EC39-4545-A979-CAE23246C48E}" type="pres">
      <dgm:prSet presAssocID="{81588BCD-CEC2-430A-B9D9-69F94A6385EB}" presName="sibTrans" presStyleLbl="sibTrans1D1" presStyleIdx="4" presStyleCnt="5"/>
      <dgm:spPr/>
    </dgm:pt>
    <dgm:pt modelId="{502ECAFE-21E4-4A95-9406-1BFC0591E112}" type="pres">
      <dgm:prSet presAssocID="{81588BCD-CEC2-430A-B9D9-69F94A6385EB}" presName="connectorText" presStyleLbl="sibTrans1D1" presStyleIdx="4" presStyleCnt="5"/>
      <dgm:spPr/>
    </dgm:pt>
    <dgm:pt modelId="{AF31D535-3A28-4647-9B9C-9E943DFEA9ED}" type="pres">
      <dgm:prSet presAssocID="{EB455409-AC59-4658-900F-491D7788A2F7}" presName="node" presStyleLbl="node1" presStyleIdx="5" presStyleCnt="6">
        <dgm:presLayoutVars>
          <dgm:bulletEnabled val="1"/>
        </dgm:presLayoutVars>
      </dgm:prSet>
      <dgm:spPr/>
    </dgm:pt>
  </dgm:ptLst>
  <dgm:cxnLst>
    <dgm:cxn modelId="{685A6811-CF27-4966-B767-C11400AEF93D}" type="presOf" srcId="{FF9E45AF-F933-4400-AA8F-A9D9B03F5C99}" destId="{23CB1E9B-9CE6-4467-8197-B962298076F1}" srcOrd="0" destOrd="0" presId="urn:microsoft.com/office/officeart/2016/7/layout/RepeatingBendingProcessNew"/>
    <dgm:cxn modelId="{7843CF18-7EF7-4676-98DE-5301598DDB6B}" type="presOf" srcId="{81588BCD-CEC2-430A-B9D9-69F94A6385EB}" destId="{90D066D8-EC39-4545-A979-CAE23246C48E}" srcOrd="0" destOrd="0" presId="urn:microsoft.com/office/officeart/2016/7/layout/RepeatingBendingProcessNew"/>
    <dgm:cxn modelId="{7D825A2D-111C-447C-9FBF-7DC62A083D40}" type="presOf" srcId="{8F023FD4-C4AB-47ED-8969-1EE7E2B99365}" destId="{87834740-74CD-449A-9BF6-DBF1EB38BE81}" srcOrd="0" destOrd="0" presId="urn:microsoft.com/office/officeart/2016/7/layout/RepeatingBendingProcessNew"/>
    <dgm:cxn modelId="{926A735E-5593-4BAC-8A8A-CB404AA8508A}" srcId="{461D5645-6598-4E8A-AB78-F5B77C48782C}" destId="{EB455409-AC59-4658-900F-491D7788A2F7}" srcOrd="5" destOrd="0" parTransId="{CEBC6DC8-F873-41ED-BCB1-47AA783630D0}" sibTransId="{514C957D-094A-4D42-96FA-D1A1065B8A24}"/>
    <dgm:cxn modelId="{54FCAC46-770F-4D5F-A39E-39B9AB90D2EC}" type="presOf" srcId="{81588BCD-CEC2-430A-B9D9-69F94A6385EB}" destId="{502ECAFE-21E4-4A95-9406-1BFC0591E112}" srcOrd="1" destOrd="0" presId="urn:microsoft.com/office/officeart/2016/7/layout/RepeatingBendingProcessNew"/>
    <dgm:cxn modelId="{D1664A4C-0ECB-4093-A91D-4810933DD60A}" type="presOf" srcId="{461D5645-6598-4E8A-AB78-F5B77C48782C}" destId="{F8B38C06-F9CC-4E3D-A832-98C568C110C9}" srcOrd="0" destOrd="0" presId="urn:microsoft.com/office/officeart/2016/7/layout/RepeatingBendingProcessNew"/>
    <dgm:cxn modelId="{DAA58550-EB46-490F-B1AE-BCF8007DEC6F}" type="presOf" srcId="{7400C6B5-BF49-4609-9DD3-9E1A839648CB}" destId="{C113031F-5144-49F8-BC99-611D8AEF2614}" srcOrd="0" destOrd="0" presId="urn:microsoft.com/office/officeart/2016/7/layout/RepeatingBendingProcessNew"/>
    <dgm:cxn modelId="{EB7EE373-1C4E-4851-AB44-374416EE68A6}" type="presOf" srcId="{90D1FFCB-CB52-4D23-ACB1-A64E6D656C06}" destId="{23DBE260-EC15-40C1-8899-FBB9D8717D30}" srcOrd="0" destOrd="0" presId="urn:microsoft.com/office/officeart/2016/7/layout/RepeatingBendingProcessNew"/>
    <dgm:cxn modelId="{E24C4684-BC6D-4993-A50E-054B9D95CE7A}" srcId="{461D5645-6598-4E8A-AB78-F5B77C48782C}" destId="{FF9E45AF-F933-4400-AA8F-A9D9B03F5C99}" srcOrd="4" destOrd="0" parTransId="{C5C5F058-4EB3-4B14-822D-71D16BCC60F6}" sibTransId="{81588BCD-CEC2-430A-B9D9-69F94A6385EB}"/>
    <dgm:cxn modelId="{6F6AB684-19B1-4B77-888E-816F72F1CDF3}" type="presOf" srcId="{EB455409-AC59-4658-900F-491D7788A2F7}" destId="{AF31D535-3A28-4647-9B9C-9E943DFEA9ED}" srcOrd="0" destOrd="0" presId="urn:microsoft.com/office/officeart/2016/7/layout/RepeatingBendingProcessNew"/>
    <dgm:cxn modelId="{A366CB99-AFC4-44DD-BA40-98E842445FAD}" type="presOf" srcId="{80A447CB-48AB-4F70-A1EA-1BBB2E70A1ED}" destId="{818BAE92-411F-4DBD-9DF9-A7601DD7390C}" srcOrd="0" destOrd="0" presId="urn:microsoft.com/office/officeart/2016/7/layout/RepeatingBendingProcessNew"/>
    <dgm:cxn modelId="{8CB644AD-ACB0-4646-AC8C-3781440313F6}" type="presOf" srcId="{C27690A0-E9B7-4766-AEF5-F2172FB810DD}" destId="{7E91496C-F43E-4F96-A95D-2F192221FD86}" srcOrd="0" destOrd="0" presId="urn:microsoft.com/office/officeart/2016/7/layout/RepeatingBendingProcessNew"/>
    <dgm:cxn modelId="{802D8FBA-9DE0-43D3-AE2F-9FE21CF01AED}" type="presOf" srcId="{80A447CB-48AB-4F70-A1EA-1BBB2E70A1ED}" destId="{D385A920-3FDA-404A-A6BE-37D4F55BE0F3}" srcOrd="1" destOrd="0" presId="urn:microsoft.com/office/officeart/2016/7/layout/RepeatingBendingProcessNew"/>
    <dgm:cxn modelId="{055A40CA-EF62-45B4-AD0B-9146F0C63E03}" type="presOf" srcId="{862A102F-0A72-406C-941D-7DAFD0FFCAA2}" destId="{8C1F379E-1450-4E56-A142-BAF639064682}" srcOrd="0" destOrd="0" presId="urn:microsoft.com/office/officeart/2016/7/layout/RepeatingBendingProcessNew"/>
    <dgm:cxn modelId="{9BB2AECC-4400-4D48-BE04-1A6DE7269795}" type="presOf" srcId="{04F5584D-0B0E-41D8-A029-BBCB4A1C20E8}" destId="{F1FAA219-D3CD-4747-9B77-74EBCA6FC6E6}" srcOrd="1" destOrd="0" presId="urn:microsoft.com/office/officeart/2016/7/layout/RepeatingBendingProcessNew"/>
    <dgm:cxn modelId="{562F04D0-1C66-44AE-BC1F-DA403CC4AE11}" srcId="{461D5645-6598-4E8A-AB78-F5B77C48782C}" destId="{8F023FD4-C4AB-47ED-8969-1EE7E2B99365}" srcOrd="3" destOrd="0" parTransId="{179A71EB-D582-4F30-AE0F-699136ED8D2A}" sibTransId="{862A102F-0A72-406C-941D-7DAFD0FFCAA2}"/>
    <dgm:cxn modelId="{7AA4B2D8-0A8B-480E-B17C-A2EFA9EC5B0F}" srcId="{461D5645-6598-4E8A-AB78-F5B77C48782C}" destId="{C27690A0-E9B7-4766-AEF5-F2172FB810DD}" srcOrd="0" destOrd="0" parTransId="{0C9F4000-A18F-47DF-8209-69E415F89C09}" sibTransId="{80A447CB-48AB-4F70-A1EA-1BBB2E70A1ED}"/>
    <dgm:cxn modelId="{050D9FF5-6BC9-499A-9E85-235839085E91}" type="presOf" srcId="{862A102F-0A72-406C-941D-7DAFD0FFCAA2}" destId="{D16AC6FA-7BA2-4605-BDCD-5C46F11E6270}" srcOrd="1" destOrd="0" presId="urn:microsoft.com/office/officeart/2016/7/layout/RepeatingBendingProcessNew"/>
    <dgm:cxn modelId="{F90BD2F7-AF60-479C-A0F1-79E042BB08C0}" srcId="{461D5645-6598-4E8A-AB78-F5B77C48782C}" destId="{5502DCD7-E751-43AA-815F-07AAD3D28A7E}" srcOrd="2" destOrd="0" parTransId="{3BC88CD8-7BAC-436B-A7B6-16CB1784AB01}" sibTransId="{7400C6B5-BF49-4609-9DD3-9E1A839648CB}"/>
    <dgm:cxn modelId="{90D0B1F8-F1F6-4216-8CA1-990A29AA42BE}" type="presOf" srcId="{04F5584D-0B0E-41D8-A029-BBCB4A1C20E8}" destId="{A6F97746-4FED-4B53-B129-1B6AE38A9142}" srcOrd="0" destOrd="0" presId="urn:microsoft.com/office/officeart/2016/7/layout/RepeatingBendingProcessNew"/>
    <dgm:cxn modelId="{B9F572FB-5F01-436A-998B-F273808FDF2C}" type="presOf" srcId="{5502DCD7-E751-43AA-815F-07AAD3D28A7E}" destId="{67DBEFEB-8418-4EA4-B10D-6732B19C6005}" srcOrd="0" destOrd="0" presId="urn:microsoft.com/office/officeart/2016/7/layout/RepeatingBendingProcessNew"/>
    <dgm:cxn modelId="{9E2453FB-BFDC-436F-88BF-B5F6EC7201ED}" type="presOf" srcId="{7400C6B5-BF49-4609-9DD3-9E1A839648CB}" destId="{899DE095-FEC8-4713-B005-A5C380AF16F3}" srcOrd="1" destOrd="0" presId="urn:microsoft.com/office/officeart/2016/7/layout/RepeatingBendingProcessNew"/>
    <dgm:cxn modelId="{4708B8FC-B4C6-4C94-8EF4-8915901ABC8E}" srcId="{461D5645-6598-4E8A-AB78-F5B77C48782C}" destId="{90D1FFCB-CB52-4D23-ACB1-A64E6D656C06}" srcOrd="1" destOrd="0" parTransId="{044BE272-3397-4B02-B6D5-9A070A6E2146}" sibTransId="{04F5584D-0B0E-41D8-A029-BBCB4A1C20E8}"/>
    <dgm:cxn modelId="{1A5C1F1C-67BD-4D6E-ADF9-FFEEE6CE9789}" type="presParOf" srcId="{F8B38C06-F9CC-4E3D-A832-98C568C110C9}" destId="{7E91496C-F43E-4F96-A95D-2F192221FD86}" srcOrd="0" destOrd="0" presId="urn:microsoft.com/office/officeart/2016/7/layout/RepeatingBendingProcessNew"/>
    <dgm:cxn modelId="{4D3FCFC5-D152-4CEE-819B-8D7DA1C43985}" type="presParOf" srcId="{F8B38C06-F9CC-4E3D-A832-98C568C110C9}" destId="{818BAE92-411F-4DBD-9DF9-A7601DD7390C}" srcOrd="1" destOrd="0" presId="urn:microsoft.com/office/officeart/2016/7/layout/RepeatingBendingProcessNew"/>
    <dgm:cxn modelId="{50D11758-355B-4FA4-B8A6-195DFA968195}" type="presParOf" srcId="{818BAE92-411F-4DBD-9DF9-A7601DD7390C}" destId="{D385A920-3FDA-404A-A6BE-37D4F55BE0F3}" srcOrd="0" destOrd="0" presId="urn:microsoft.com/office/officeart/2016/7/layout/RepeatingBendingProcessNew"/>
    <dgm:cxn modelId="{6540611B-A243-4FC7-8729-FAAE34664399}" type="presParOf" srcId="{F8B38C06-F9CC-4E3D-A832-98C568C110C9}" destId="{23DBE260-EC15-40C1-8899-FBB9D8717D30}" srcOrd="2" destOrd="0" presId="urn:microsoft.com/office/officeart/2016/7/layout/RepeatingBendingProcessNew"/>
    <dgm:cxn modelId="{1A1B4379-2DEF-4B34-A82C-ECFF1BEA9347}" type="presParOf" srcId="{F8B38C06-F9CC-4E3D-A832-98C568C110C9}" destId="{A6F97746-4FED-4B53-B129-1B6AE38A9142}" srcOrd="3" destOrd="0" presId="urn:microsoft.com/office/officeart/2016/7/layout/RepeatingBendingProcessNew"/>
    <dgm:cxn modelId="{ECA7DBA5-D489-4D28-94DC-985407FEE36A}" type="presParOf" srcId="{A6F97746-4FED-4B53-B129-1B6AE38A9142}" destId="{F1FAA219-D3CD-4747-9B77-74EBCA6FC6E6}" srcOrd="0" destOrd="0" presId="urn:microsoft.com/office/officeart/2016/7/layout/RepeatingBendingProcessNew"/>
    <dgm:cxn modelId="{E63D9772-6521-4F10-9148-2D19535A8872}" type="presParOf" srcId="{F8B38C06-F9CC-4E3D-A832-98C568C110C9}" destId="{67DBEFEB-8418-4EA4-B10D-6732B19C6005}" srcOrd="4" destOrd="0" presId="urn:microsoft.com/office/officeart/2016/7/layout/RepeatingBendingProcessNew"/>
    <dgm:cxn modelId="{6CCE0DC3-7025-4FC4-AB1B-22B5BA3CFA4B}" type="presParOf" srcId="{F8B38C06-F9CC-4E3D-A832-98C568C110C9}" destId="{C113031F-5144-49F8-BC99-611D8AEF2614}" srcOrd="5" destOrd="0" presId="urn:microsoft.com/office/officeart/2016/7/layout/RepeatingBendingProcessNew"/>
    <dgm:cxn modelId="{E3194094-9875-4D80-B0EE-EC911A989FA9}" type="presParOf" srcId="{C113031F-5144-49F8-BC99-611D8AEF2614}" destId="{899DE095-FEC8-4713-B005-A5C380AF16F3}" srcOrd="0" destOrd="0" presId="urn:microsoft.com/office/officeart/2016/7/layout/RepeatingBendingProcessNew"/>
    <dgm:cxn modelId="{CFCAB293-D43B-4AB9-9AF5-DAF4C390F607}" type="presParOf" srcId="{F8B38C06-F9CC-4E3D-A832-98C568C110C9}" destId="{87834740-74CD-449A-9BF6-DBF1EB38BE81}" srcOrd="6" destOrd="0" presId="urn:microsoft.com/office/officeart/2016/7/layout/RepeatingBendingProcessNew"/>
    <dgm:cxn modelId="{D472CFA2-520E-48AC-A872-A18FB39D7EA4}" type="presParOf" srcId="{F8B38C06-F9CC-4E3D-A832-98C568C110C9}" destId="{8C1F379E-1450-4E56-A142-BAF639064682}" srcOrd="7" destOrd="0" presId="urn:microsoft.com/office/officeart/2016/7/layout/RepeatingBendingProcessNew"/>
    <dgm:cxn modelId="{7E974637-1E86-4A5A-ACA8-9A895BE2C827}" type="presParOf" srcId="{8C1F379E-1450-4E56-A142-BAF639064682}" destId="{D16AC6FA-7BA2-4605-BDCD-5C46F11E6270}" srcOrd="0" destOrd="0" presId="urn:microsoft.com/office/officeart/2016/7/layout/RepeatingBendingProcessNew"/>
    <dgm:cxn modelId="{3557AF9F-C0E5-4285-9320-814B1B20B5A0}" type="presParOf" srcId="{F8B38C06-F9CC-4E3D-A832-98C568C110C9}" destId="{23CB1E9B-9CE6-4467-8197-B962298076F1}" srcOrd="8" destOrd="0" presId="urn:microsoft.com/office/officeart/2016/7/layout/RepeatingBendingProcessNew"/>
    <dgm:cxn modelId="{49A20245-D4CA-43AB-9DDB-7D2B28B082D6}" type="presParOf" srcId="{F8B38C06-F9CC-4E3D-A832-98C568C110C9}" destId="{90D066D8-EC39-4545-A979-CAE23246C48E}" srcOrd="9" destOrd="0" presId="urn:microsoft.com/office/officeart/2016/7/layout/RepeatingBendingProcessNew"/>
    <dgm:cxn modelId="{2ECE803C-2306-4578-A028-D0D1801762A3}" type="presParOf" srcId="{90D066D8-EC39-4545-A979-CAE23246C48E}" destId="{502ECAFE-21E4-4A95-9406-1BFC0591E112}" srcOrd="0" destOrd="0" presId="urn:microsoft.com/office/officeart/2016/7/layout/RepeatingBendingProcessNew"/>
    <dgm:cxn modelId="{21334FD0-DD05-4A52-ABAF-B288800DF40B}" type="presParOf" srcId="{F8B38C06-F9CC-4E3D-A832-98C568C110C9}" destId="{AF31D535-3A28-4647-9B9C-9E943DFEA9ED}"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F10E0-2387-4C40-A7FE-E1417F0E2250}">
      <dsp:nvSpPr>
        <dsp:cNvPr id="0" name=""/>
        <dsp:cNvSpPr/>
      </dsp:nvSpPr>
      <dsp:spPr>
        <a:xfrm>
          <a:off x="2614343" y="629725"/>
          <a:ext cx="485337" cy="91440"/>
        </a:xfrm>
        <a:custGeom>
          <a:avLst/>
          <a:gdLst/>
          <a:ahLst/>
          <a:cxnLst/>
          <a:rect l="0" t="0" r="0" b="0"/>
          <a:pathLst>
            <a:path>
              <a:moveTo>
                <a:pt x="0" y="45720"/>
              </a:moveTo>
              <a:lnTo>
                <a:pt x="48533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4113" y="672862"/>
        <a:ext cx="25796" cy="5164"/>
      </dsp:txXfrm>
    </dsp:sp>
    <dsp:sp modelId="{E4779A82-DBDF-427F-97C8-362C0B837EB3}">
      <dsp:nvSpPr>
        <dsp:cNvPr id="0" name=""/>
        <dsp:cNvSpPr/>
      </dsp:nvSpPr>
      <dsp:spPr>
        <a:xfrm>
          <a:off x="372935" y="2482"/>
          <a:ext cx="2243207" cy="134592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919" tIns="115379" rIns="109919" bIns="115379"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prstClr val="white"/>
              </a:solidFill>
              <a:latin typeface="Calibri" panose="020F0502020204030204"/>
              <a:ea typeface="+mn-ea"/>
              <a:cs typeface="+mn-cs"/>
            </a:rPr>
            <a:t>Project</a:t>
          </a:r>
          <a:r>
            <a:rPr lang="en-US" sz="2600" kern="1200" dirty="0">
              <a:solidFill>
                <a:schemeClr val="bg1"/>
              </a:solidFill>
            </a:rPr>
            <a:t> </a:t>
          </a:r>
          <a:r>
            <a:rPr lang="en-US" sz="2600" b="1" kern="1200" dirty="0">
              <a:solidFill>
                <a:prstClr val="white"/>
              </a:solidFill>
              <a:latin typeface="Calibri" panose="020F0502020204030204"/>
              <a:ea typeface="+mn-ea"/>
              <a:cs typeface="+mn-cs"/>
            </a:rPr>
            <a:t>Overview</a:t>
          </a:r>
          <a:r>
            <a:rPr lang="en-US" sz="2600" kern="1200" dirty="0">
              <a:solidFill>
                <a:schemeClr val="bg1"/>
              </a:solidFill>
            </a:rPr>
            <a:t>	</a:t>
          </a:r>
          <a:endParaRPr lang="en-US" sz="2600" b="1" kern="1200" dirty="0">
            <a:solidFill>
              <a:schemeClr val="bg1"/>
            </a:solidFill>
          </a:endParaRPr>
        </a:p>
      </dsp:txBody>
      <dsp:txXfrm>
        <a:off x="372935" y="2482"/>
        <a:ext cx="2243207" cy="1345924"/>
      </dsp:txXfrm>
    </dsp:sp>
    <dsp:sp modelId="{4AE7D874-961C-4C62-95D6-29AB3A2A03D2}">
      <dsp:nvSpPr>
        <dsp:cNvPr id="0" name=""/>
        <dsp:cNvSpPr/>
      </dsp:nvSpPr>
      <dsp:spPr>
        <a:xfrm>
          <a:off x="1494539" y="1346607"/>
          <a:ext cx="2759144" cy="485337"/>
        </a:xfrm>
        <a:custGeom>
          <a:avLst/>
          <a:gdLst/>
          <a:ahLst/>
          <a:cxnLst/>
          <a:rect l="0" t="0" r="0" b="0"/>
          <a:pathLst>
            <a:path>
              <a:moveTo>
                <a:pt x="2759144" y="0"/>
              </a:moveTo>
              <a:lnTo>
                <a:pt x="2759144" y="259768"/>
              </a:lnTo>
              <a:lnTo>
                <a:pt x="0" y="259768"/>
              </a:lnTo>
              <a:lnTo>
                <a:pt x="0" y="485337"/>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03937" y="1586693"/>
        <a:ext cx="140348" cy="5164"/>
      </dsp:txXfrm>
    </dsp:sp>
    <dsp:sp modelId="{43612AD8-9300-4612-AD89-0A6D2CF7056E}">
      <dsp:nvSpPr>
        <dsp:cNvPr id="0" name=""/>
        <dsp:cNvSpPr/>
      </dsp:nvSpPr>
      <dsp:spPr>
        <a:xfrm>
          <a:off x="3132080" y="2482"/>
          <a:ext cx="2243207" cy="134592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919" tIns="115379" rIns="109919" bIns="115379"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prstClr val="white"/>
              </a:solidFill>
              <a:latin typeface="Calibri" panose="020F0502020204030204"/>
              <a:ea typeface="+mn-ea"/>
              <a:cs typeface="+mn-cs"/>
            </a:rPr>
            <a:t>DATA Overview</a:t>
          </a:r>
          <a:r>
            <a:rPr lang="en-US" sz="2600" b="1" kern="1200" dirty="0"/>
            <a:t>	</a:t>
          </a:r>
        </a:p>
      </dsp:txBody>
      <dsp:txXfrm>
        <a:off x="3132080" y="2482"/>
        <a:ext cx="2243207" cy="1345924"/>
      </dsp:txXfrm>
    </dsp:sp>
    <dsp:sp modelId="{046904DE-9A0F-4CA5-9904-5465FA1C7B45}">
      <dsp:nvSpPr>
        <dsp:cNvPr id="0" name=""/>
        <dsp:cNvSpPr/>
      </dsp:nvSpPr>
      <dsp:spPr>
        <a:xfrm>
          <a:off x="2614343" y="2491587"/>
          <a:ext cx="485337" cy="91440"/>
        </a:xfrm>
        <a:custGeom>
          <a:avLst/>
          <a:gdLst/>
          <a:ahLst/>
          <a:cxnLst/>
          <a:rect l="0" t="0" r="0" b="0"/>
          <a:pathLst>
            <a:path>
              <a:moveTo>
                <a:pt x="0" y="45720"/>
              </a:moveTo>
              <a:lnTo>
                <a:pt x="48533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4113" y="2534724"/>
        <a:ext cx="25796" cy="5164"/>
      </dsp:txXfrm>
    </dsp:sp>
    <dsp:sp modelId="{63972E14-B009-4864-B4B2-D2F4DE6FF921}">
      <dsp:nvSpPr>
        <dsp:cNvPr id="0" name=""/>
        <dsp:cNvSpPr/>
      </dsp:nvSpPr>
      <dsp:spPr>
        <a:xfrm>
          <a:off x="372935" y="1864344"/>
          <a:ext cx="2243207" cy="134592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919" tIns="115379" rIns="109919" bIns="115379"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prstClr val="white"/>
              </a:solidFill>
              <a:latin typeface="Calibri" panose="020F0502020204030204"/>
              <a:ea typeface="+mn-ea"/>
              <a:cs typeface="+mn-cs"/>
            </a:rPr>
            <a:t>Data Cleaning</a:t>
          </a:r>
        </a:p>
      </dsp:txBody>
      <dsp:txXfrm>
        <a:off x="372935" y="1864344"/>
        <a:ext cx="2243207" cy="1345924"/>
      </dsp:txXfrm>
    </dsp:sp>
    <dsp:sp modelId="{8A7B52F0-CBFE-41E8-8721-C29E0A697B6A}">
      <dsp:nvSpPr>
        <dsp:cNvPr id="0" name=""/>
        <dsp:cNvSpPr/>
      </dsp:nvSpPr>
      <dsp:spPr>
        <a:xfrm>
          <a:off x="1494539" y="3208469"/>
          <a:ext cx="2759144" cy="485337"/>
        </a:xfrm>
        <a:custGeom>
          <a:avLst/>
          <a:gdLst/>
          <a:ahLst/>
          <a:cxnLst/>
          <a:rect l="0" t="0" r="0" b="0"/>
          <a:pathLst>
            <a:path>
              <a:moveTo>
                <a:pt x="2759144" y="0"/>
              </a:moveTo>
              <a:lnTo>
                <a:pt x="2759144" y="259768"/>
              </a:lnTo>
              <a:lnTo>
                <a:pt x="0" y="259768"/>
              </a:lnTo>
              <a:lnTo>
                <a:pt x="0" y="485337"/>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03937" y="3448555"/>
        <a:ext cx="140348" cy="5164"/>
      </dsp:txXfrm>
    </dsp:sp>
    <dsp:sp modelId="{24D3775A-E2FA-4474-89E2-78DF0FB95A1A}">
      <dsp:nvSpPr>
        <dsp:cNvPr id="0" name=""/>
        <dsp:cNvSpPr/>
      </dsp:nvSpPr>
      <dsp:spPr>
        <a:xfrm>
          <a:off x="3132080" y="1864344"/>
          <a:ext cx="2243207" cy="134592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919" tIns="115379" rIns="109919" bIns="115379" numCol="1" spcCol="1270" anchor="ctr" anchorCtr="0">
          <a:noAutofit/>
        </a:bodyPr>
        <a:lstStyle/>
        <a:p>
          <a:pPr marL="0" lvl="0" indent="0" algn="l" defTabSz="1155700">
            <a:lnSpc>
              <a:spcPct val="90000"/>
            </a:lnSpc>
            <a:spcBef>
              <a:spcPct val="0"/>
            </a:spcBef>
            <a:spcAft>
              <a:spcPct val="35000"/>
            </a:spcAft>
            <a:buNone/>
          </a:pPr>
          <a:r>
            <a:rPr lang="en-US" sz="2600" b="1" kern="1200" dirty="0">
              <a:solidFill>
                <a:prstClr val="white"/>
              </a:solidFill>
              <a:latin typeface="Calibri" panose="020F0502020204030204"/>
              <a:ea typeface="+mn-ea"/>
              <a:cs typeface="+mn-cs"/>
            </a:rPr>
            <a:t>Data modeling</a:t>
          </a:r>
        </a:p>
      </dsp:txBody>
      <dsp:txXfrm>
        <a:off x="3132080" y="1864344"/>
        <a:ext cx="2243207" cy="1345924"/>
      </dsp:txXfrm>
    </dsp:sp>
    <dsp:sp modelId="{E5E319B5-E62E-4744-8B52-2C3827717F86}">
      <dsp:nvSpPr>
        <dsp:cNvPr id="0" name=""/>
        <dsp:cNvSpPr/>
      </dsp:nvSpPr>
      <dsp:spPr>
        <a:xfrm>
          <a:off x="2614343" y="4353448"/>
          <a:ext cx="485337" cy="91440"/>
        </a:xfrm>
        <a:custGeom>
          <a:avLst/>
          <a:gdLst/>
          <a:ahLst/>
          <a:cxnLst/>
          <a:rect l="0" t="0" r="0" b="0"/>
          <a:pathLst>
            <a:path>
              <a:moveTo>
                <a:pt x="0" y="45720"/>
              </a:moveTo>
              <a:lnTo>
                <a:pt x="48533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4113" y="4396586"/>
        <a:ext cx="25796" cy="5164"/>
      </dsp:txXfrm>
    </dsp:sp>
    <dsp:sp modelId="{646F1DD2-C405-4FEC-BF78-66DDE62EB927}">
      <dsp:nvSpPr>
        <dsp:cNvPr id="0" name=""/>
        <dsp:cNvSpPr/>
      </dsp:nvSpPr>
      <dsp:spPr>
        <a:xfrm>
          <a:off x="372935" y="3726206"/>
          <a:ext cx="2243207" cy="134592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919" tIns="115379" rIns="109919" bIns="115379"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prstClr val="white"/>
              </a:solidFill>
              <a:latin typeface="Calibri" panose="020F0502020204030204"/>
              <a:ea typeface="+mn-ea"/>
              <a:cs typeface="+mn-cs"/>
            </a:rPr>
            <a:t>Measures </a:t>
          </a:r>
        </a:p>
      </dsp:txBody>
      <dsp:txXfrm>
        <a:off x="372935" y="3726206"/>
        <a:ext cx="2243207" cy="1345924"/>
      </dsp:txXfrm>
    </dsp:sp>
    <dsp:sp modelId="{C300FE7E-0430-49C2-AAFB-9B8FC42D434F}">
      <dsp:nvSpPr>
        <dsp:cNvPr id="0" name=""/>
        <dsp:cNvSpPr/>
      </dsp:nvSpPr>
      <dsp:spPr>
        <a:xfrm>
          <a:off x="3132080" y="3726206"/>
          <a:ext cx="2243207" cy="134592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919" tIns="115379" rIns="109919" bIns="115379"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prstClr val="white"/>
              </a:solidFill>
              <a:latin typeface="Calibri" panose="020F0502020204030204"/>
            </a:rPr>
            <a:t>Key Insights &amp; Recommendations</a:t>
          </a:r>
          <a:endParaRPr lang="en-US" sz="2600" b="1" kern="1200" dirty="0">
            <a:solidFill>
              <a:prstClr val="white"/>
            </a:solidFill>
            <a:latin typeface="Calibri" panose="020F0502020204030204"/>
            <a:ea typeface="+mn-ea"/>
            <a:cs typeface="+mn-cs"/>
          </a:endParaRPr>
        </a:p>
      </dsp:txBody>
      <dsp:txXfrm>
        <a:off x="3132080" y="3726206"/>
        <a:ext cx="2243207" cy="1345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06F36-A4FC-4A5F-A736-9226022886D9}">
      <dsp:nvSpPr>
        <dsp:cNvPr id="0" name=""/>
        <dsp:cNvSpPr/>
      </dsp:nvSpPr>
      <dsp:spPr>
        <a:xfrm>
          <a:off x="0" y="38229"/>
          <a:ext cx="5257800" cy="6236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Mohamed Magdy</a:t>
          </a:r>
        </a:p>
      </dsp:txBody>
      <dsp:txXfrm>
        <a:off x="30442" y="68671"/>
        <a:ext cx="5196916" cy="562726"/>
      </dsp:txXfrm>
    </dsp:sp>
    <dsp:sp modelId="{190CB81A-3068-4CCC-A933-861E41157DE6}">
      <dsp:nvSpPr>
        <dsp:cNvPr id="0" name=""/>
        <dsp:cNvSpPr/>
      </dsp:nvSpPr>
      <dsp:spPr>
        <a:xfrm>
          <a:off x="0" y="736719"/>
          <a:ext cx="5257800" cy="6236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Belal Mohamed	</a:t>
          </a:r>
        </a:p>
      </dsp:txBody>
      <dsp:txXfrm>
        <a:off x="30442" y="767161"/>
        <a:ext cx="5196916" cy="562726"/>
      </dsp:txXfrm>
    </dsp:sp>
    <dsp:sp modelId="{5BD13C2C-2818-447C-8005-A5FDD285F40D}">
      <dsp:nvSpPr>
        <dsp:cNvPr id="0" name=""/>
        <dsp:cNvSpPr/>
      </dsp:nvSpPr>
      <dsp:spPr>
        <a:xfrm>
          <a:off x="0" y="1435210"/>
          <a:ext cx="5257800" cy="6236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Abdelrahman Mohamed	</a:t>
          </a:r>
        </a:p>
      </dsp:txBody>
      <dsp:txXfrm>
        <a:off x="30442" y="1465652"/>
        <a:ext cx="5196916" cy="562726"/>
      </dsp:txXfrm>
    </dsp:sp>
    <dsp:sp modelId="{294FA09F-CDE5-445D-9F1E-7C9A7BE3500F}">
      <dsp:nvSpPr>
        <dsp:cNvPr id="0" name=""/>
        <dsp:cNvSpPr/>
      </dsp:nvSpPr>
      <dsp:spPr>
        <a:xfrm>
          <a:off x="0" y="2133700"/>
          <a:ext cx="5257800" cy="6236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Ahmed Magdy</a:t>
          </a:r>
        </a:p>
      </dsp:txBody>
      <dsp:txXfrm>
        <a:off x="30442" y="2164142"/>
        <a:ext cx="5196916" cy="562726"/>
      </dsp:txXfrm>
    </dsp:sp>
    <dsp:sp modelId="{41C32B42-D239-45ED-A780-5D557A6894F1}">
      <dsp:nvSpPr>
        <dsp:cNvPr id="0" name=""/>
        <dsp:cNvSpPr/>
      </dsp:nvSpPr>
      <dsp:spPr>
        <a:xfrm>
          <a:off x="0" y="2832190"/>
          <a:ext cx="5257800" cy="6236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Mohamed Mostafa</a:t>
          </a:r>
        </a:p>
      </dsp:txBody>
      <dsp:txXfrm>
        <a:off x="30442" y="2862632"/>
        <a:ext cx="5196916" cy="562726"/>
      </dsp:txXfrm>
    </dsp:sp>
    <dsp:sp modelId="{2A60E817-71EC-4AED-958B-9E15DD19A2C7}">
      <dsp:nvSpPr>
        <dsp:cNvPr id="0" name=""/>
        <dsp:cNvSpPr/>
      </dsp:nvSpPr>
      <dsp:spPr>
        <a:xfrm>
          <a:off x="0" y="3530680"/>
          <a:ext cx="5257800" cy="6236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Youssef Mohamed </a:t>
          </a:r>
        </a:p>
      </dsp:txBody>
      <dsp:txXfrm>
        <a:off x="30442" y="3561122"/>
        <a:ext cx="5196916"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76380-40A2-4FE4-B8E0-909ACB1177AA}">
      <dsp:nvSpPr>
        <dsp:cNvPr id="0" name=""/>
        <dsp:cNvSpPr/>
      </dsp:nvSpPr>
      <dsp:spPr>
        <a:xfrm>
          <a:off x="446038" y="246102"/>
          <a:ext cx="726943" cy="7269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FA317-4ACD-4A2E-AD0F-7BE8C9E5A118}">
      <dsp:nvSpPr>
        <dsp:cNvPr id="0" name=""/>
        <dsp:cNvSpPr/>
      </dsp:nvSpPr>
      <dsp:spPr>
        <a:xfrm>
          <a:off x="1795" y="1237905"/>
          <a:ext cx="1615429" cy="767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dirty="0"/>
            <a:t>Annual Sales Overview</a:t>
          </a:r>
          <a:br>
            <a:rPr lang="en-GB" sz="1100" b="0" i="0" kern="1200" dirty="0"/>
          </a:br>
          <a:r>
            <a:rPr lang="en-GB" sz="1100" b="0" i="0" kern="1200" dirty="0"/>
            <a:t>(2015-2018 Performance)</a:t>
          </a:r>
          <a:endParaRPr lang="en-US" sz="1100" b="0" kern="1200" dirty="0"/>
        </a:p>
      </dsp:txBody>
      <dsp:txXfrm>
        <a:off x="1795" y="1237905"/>
        <a:ext cx="1615429" cy="767329"/>
      </dsp:txXfrm>
    </dsp:sp>
    <dsp:sp modelId="{338C6862-7F9F-441B-BF8A-C9391D31D374}">
      <dsp:nvSpPr>
        <dsp:cNvPr id="0" name=""/>
        <dsp:cNvSpPr/>
      </dsp:nvSpPr>
      <dsp:spPr>
        <a:xfrm>
          <a:off x="2344168" y="246102"/>
          <a:ext cx="726943" cy="7269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04A776-941B-4A7A-A821-710A26FD8FBB}">
      <dsp:nvSpPr>
        <dsp:cNvPr id="0" name=""/>
        <dsp:cNvSpPr/>
      </dsp:nvSpPr>
      <dsp:spPr>
        <a:xfrm>
          <a:off x="1899925" y="1237905"/>
          <a:ext cx="1615429" cy="767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dirty="0"/>
            <a:t>Total Growth: 479K➔479</a:t>
          </a:r>
          <a:r>
            <a:rPr lang="en-GB" sz="1100" b="0" i="1" kern="1200" dirty="0"/>
            <a:t>K</a:t>
          </a:r>
          <a:r>
            <a:rPr lang="en-GB" sz="1100" b="0" i="0" kern="1200" dirty="0"/>
            <a:t>➔722K (+50.6% over 4 years)</a:t>
          </a:r>
          <a:endParaRPr lang="en-US" sz="1100" b="0" kern="1200" dirty="0"/>
        </a:p>
      </dsp:txBody>
      <dsp:txXfrm>
        <a:off x="1899925" y="1237905"/>
        <a:ext cx="1615429" cy="767329"/>
      </dsp:txXfrm>
    </dsp:sp>
    <dsp:sp modelId="{0AC83B7A-9CD1-4B57-A19C-80B40227D0AD}">
      <dsp:nvSpPr>
        <dsp:cNvPr id="0" name=""/>
        <dsp:cNvSpPr/>
      </dsp:nvSpPr>
      <dsp:spPr>
        <a:xfrm>
          <a:off x="4242298" y="246102"/>
          <a:ext cx="726943" cy="7269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8A7AB-9203-4819-B718-76BED8C94116}">
      <dsp:nvSpPr>
        <dsp:cNvPr id="0" name=""/>
        <dsp:cNvSpPr/>
      </dsp:nvSpPr>
      <dsp:spPr>
        <a:xfrm>
          <a:off x="3798055" y="1237905"/>
          <a:ext cx="1615429" cy="767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1" i="0" kern="1200" dirty="0"/>
            <a:t>Record Year: 2018 achieved peak sales ($722K)</a:t>
          </a:r>
          <a:br>
            <a:rPr lang="en-GB" sz="1100" b="1" i="0" kern="1200" dirty="0"/>
          </a:br>
          <a:r>
            <a:rPr lang="en-GB" sz="1100" b="1" i="1" kern="1200" dirty="0"/>
            <a:t>Potential drivers</a:t>
          </a:r>
          <a:r>
            <a:rPr lang="en-GB" sz="1100" b="1" i="0" kern="1200" dirty="0"/>
            <a:t>: New product launches/expanded market reach</a:t>
          </a:r>
          <a:endParaRPr lang="en-US" sz="1100" b="1" kern="1200" dirty="0"/>
        </a:p>
      </dsp:txBody>
      <dsp:txXfrm>
        <a:off x="3798055" y="1237905"/>
        <a:ext cx="1615429" cy="767329"/>
      </dsp:txXfrm>
    </dsp:sp>
    <dsp:sp modelId="{55ADD617-FEB2-499F-9ECB-21BB51459F5D}">
      <dsp:nvSpPr>
        <dsp:cNvPr id="0" name=""/>
        <dsp:cNvSpPr/>
      </dsp:nvSpPr>
      <dsp:spPr>
        <a:xfrm>
          <a:off x="1395103" y="2409092"/>
          <a:ext cx="726943" cy="7269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D68DF2-5933-42B0-849E-B7FCC82EB684}">
      <dsp:nvSpPr>
        <dsp:cNvPr id="0" name=""/>
        <dsp:cNvSpPr/>
      </dsp:nvSpPr>
      <dsp:spPr>
        <a:xfrm>
          <a:off x="950860" y="3400895"/>
          <a:ext cx="1615429" cy="767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dirty="0"/>
            <a:t>Key Insight: Consistent YOY growth suggests effective strategies</a:t>
          </a:r>
          <a:endParaRPr lang="en-US" sz="1100" b="0" kern="1200" dirty="0"/>
        </a:p>
      </dsp:txBody>
      <dsp:txXfrm>
        <a:off x="950860" y="3400895"/>
        <a:ext cx="1615429" cy="767329"/>
      </dsp:txXfrm>
    </dsp:sp>
    <dsp:sp modelId="{A759250E-FC7E-4957-8CE8-2EF5701F42A6}">
      <dsp:nvSpPr>
        <dsp:cNvPr id="0" name=""/>
        <dsp:cNvSpPr/>
      </dsp:nvSpPr>
      <dsp:spPr>
        <a:xfrm>
          <a:off x="3293233" y="2409092"/>
          <a:ext cx="726943" cy="7269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1AE4D8-66CE-4FA4-8641-6F36A7EB346B}">
      <dsp:nvSpPr>
        <dsp:cNvPr id="0" name=""/>
        <dsp:cNvSpPr/>
      </dsp:nvSpPr>
      <dsp:spPr>
        <a:xfrm>
          <a:off x="2848990" y="3400895"/>
          <a:ext cx="1615429" cy="767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dirty="0"/>
            <a:t>Recommendation:</a:t>
          </a:r>
          <a:br>
            <a:rPr lang="en-GB" sz="1100" b="0" i="0" kern="1200" dirty="0"/>
          </a:br>
          <a:r>
            <a:rPr lang="en-GB" sz="1100" b="0" i="0" kern="1200" dirty="0"/>
            <a:t>✓ Replicate top-performing initiatives</a:t>
          </a:r>
          <a:br>
            <a:rPr lang="en-GB" sz="1100" b="0" i="0" kern="1200" dirty="0"/>
          </a:br>
          <a:r>
            <a:rPr lang="en-GB" sz="1100" b="0" i="0" kern="1200" dirty="0"/>
            <a:t>✓ Set 2024 target of $800K+</a:t>
          </a:r>
          <a:endParaRPr lang="en-US" sz="1100" b="0" kern="1200" dirty="0"/>
        </a:p>
      </dsp:txBody>
      <dsp:txXfrm>
        <a:off x="2848990" y="3400895"/>
        <a:ext cx="1615429" cy="7673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D353FE-FAF9-4E1B-8EC5-6653EF9AD4F3}">
      <dsp:nvSpPr>
        <dsp:cNvPr id="0" name=""/>
        <dsp:cNvSpPr/>
      </dsp:nvSpPr>
      <dsp:spPr>
        <a:xfrm>
          <a:off x="1823755" y="519293"/>
          <a:ext cx="388165" cy="91440"/>
        </a:xfrm>
        <a:custGeom>
          <a:avLst/>
          <a:gdLst/>
          <a:ahLst/>
          <a:cxnLst/>
          <a:rect l="0" t="0" r="0" b="0"/>
          <a:pathLst>
            <a:path>
              <a:moveTo>
                <a:pt x="0" y="45720"/>
              </a:moveTo>
              <a:lnTo>
                <a:pt x="38816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07368" y="562919"/>
        <a:ext cx="20938" cy="4187"/>
      </dsp:txXfrm>
    </dsp:sp>
    <dsp:sp modelId="{3F13EA4C-EA28-4975-B63A-0FCF91F628E5}">
      <dsp:nvSpPr>
        <dsp:cNvPr id="0" name=""/>
        <dsp:cNvSpPr/>
      </dsp:nvSpPr>
      <dsp:spPr>
        <a:xfrm>
          <a:off x="4836" y="18797"/>
          <a:ext cx="1820718" cy="1092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217" tIns="93649" rIns="89217" bIns="93649" numCol="1" spcCol="1270" anchor="ctr" anchorCtr="0">
          <a:noAutofit/>
        </a:bodyPr>
        <a:lstStyle/>
        <a:p>
          <a:pPr marL="0" lvl="0" indent="0" algn="ctr" defTabSz="533400">
            <a:lnSpc>
              <a:spcPct val="90000"/>
            </a:lnSpc>
            <a:spcBef>
              <a:spcPct val="0"/>
            </a:spcBef>
            <a:spcAft>
              <a:spcPct val="35000"/>
            </a:spcAft>
            <a:buNone/>
          </a:pPr>
          <a:r>
            <a:rPr lang="en-GB" sz="1200" b="1" i="0" kern="1200"/>
            <a:t>Focus on Underperforming Regions</a:t>
          </a:r>
          <a:endParaRPr lang="en-US" sz="1200" kern="1200"/>
        </a:p>
      </dsp:txBody>
      <dsp:txXfrm>
        <a:off x="4836" y="18797"/>
        <a:ext cx="1820718" cy="1092431"/>
      </dsp:txXfrm>
    </dsp:sp>
    <dsp:sp modelId="{184D669D-947D-4572-AD7A-9C06E4C02DF6}">
      <dsp:nvSpPr>
        <dsp:cNvPr id="0" name=""/>
        <dsp:cNvSpPr/>
      </dsp:nvSpPr>
      <dsp:spPr>
        <a:xfrm>
          <a:off x="4063239" y="519293"/>
          <a:ext cx="388165" cy="91440"/>
        </a:xfrm>
        <a:custGeom>
          <a:avLst/>
          <a:gdLst/>
          <a:ahLst/>
          <a:cxnLst/>
          <a:rect l="0" t="0" r="0" b="0"/>
          <a:pathLst>
            <a:path>
              <a:moveTo>
                <a:pt x="0" y="45720"/>
              </a:moveTo>
              <a:lnTo>
                <a:pt x="38816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6852" y="562919"/>
        <a:ext cx="20938" cy="4187"/>
      </dsp:txXfrm>
    </dsp:sp>
    <dsp:sp modelId="{82F26B17-92DB-471D-B9F0-B679830791FD}">
      <dsp:nvSpPr>
        <dsp:cNvPr id="0" name=""/>
        <dsp:cNvSpPr/>
      </dsp:nvSpPr>
      <dsp:spPr>
        <a:xfrm>
          <a:off x="2244320" y="18797"/>
          <a:ext cx="1820718" cy="1092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217" tIns="93649" rIns="89217" bIns="93649" numCol="1" spcCol="1270" anchor="ctr" anchorCtr="0">
          <a:noAutofit/>
        </a:bodyPr>
        <a:lstStyle/>
        <a:p>
          <a:pPr marL="0" lvl="0" indent="0" algn="ctr" defTabSz="533400">
            <a:lnSpc>
              <a:spcPct val="90000"/>
            </a:lnSpc>
            <a:spcBef>
              <a:spcPct val="0"/>
            </a:spcBef>
            <a:spcAft>
              <a:spcPct val="35000"/>
            </a:spcAft>
            <a:buNone/>
          </a:pPr>
          <a:r>
            <a:rPr lang="en-GB" sz="1200" b="1" i="0" kern="1200"/>
            <a:t>Problem:</a:t>
          </a:r>
          <a:endParaRPr lang="en-US" sz="1200" kern="1200"/>
        </a:p>
      </dsp:txBody>
      <dsp:txXfrm>
        <a:off x="2244320" y="18797"/>
        <a:ext cx="1820718" cy="1092431"/>
      </dsp:txXfrm>
    </dsp:sp>
    <dsp:sp modelId="{BF7AE388-34A3-4107-8AB7-A92C21CC88D0}">
      <dsp:nvSpPr>
        <dsp:cNvPr id="0" name=""/>
        <dsp:cNvSpPr/>
      </dsp:nvSpPr>
      <dsp:spPr>
        <a:xfrm>
          <a:off x="915196" y="1109428"/>
          <a:ext cx="4478967" cy="388165"/>
        </a:xfrm>
        <a:custGeom>
          <a:avLst/>
          <a:gdLst/>
          <a:ahLst/>
          <a:cxnLst/>
          <a:rect l="0" t="0" r="0" b="0"/>
          <a:pathLst>
            <a:path>
              <a:moveTo>
                <a:pt x="4478967" y="0"/>
              </a:moveTo>
              <a:lnTo>
                <a:pt x="4478967" y="211182"/>
              </a:lnTo>
              <a:lnTo>
                <a:pt x="0" y="211182"/>
              </a:lnTo>
              <a:lnTo>
                <a:pt x="0" y="38816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42217" y="1301417"/>
        <a:ext cx="224925" cy="4187"/>
      </dsp:txXfrm>
    </dsp:sp>
    <dsp:sp modelId="{1136ED1E-7135-4783-A5E8-DEECFC84314A}">
      <dsp:nvSpPr>
        <dsp:cNvPr id="0" name=""/>
        <dsp:cNvSpPr/>
      </dsp:nvSpPr>
      <dsp:spPr>
        <a:xfrm>
          <a:off x="4483804" y="18797"/>
          <a:ext cx="1820718" cy="1092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217" tIns="93649" rIns="89217" bIns="93649" numCol="1" spcCol="1270" anchor="ctr" anchorCtr="0">
          <a:noAutofit/>
        </a:bodyPr>
        <a:lstStyle/>
        <a:p>
          <a:pPr marL="0" lvl="0" indent="0" algn="ctr" defTabSz="533400">
            <a:lnSpc>
              <a:spcPct val="90000"/>
            </a:lnSpc>
            <a:spcBef>
              <a:spcPct val="0"/>
            </a:spcBef>
            <a:spcAft>
              <a:spcPct val="35000"/>
            </a:spcAft>
            <a:buNone/>
          </a:pPr>
          <a:r>
            <a:rPr lang="en-GB" sz="1200" b="0" i="0" kern="1200"/>
            <a:t>South region contributes only </a:t>
          </a:r>
          <a:r>
            <a:rPr lang="en-GB" sz="1200" b="1" i="0" kern="1200"/>
            <a:t>17.21%</a:t>
          </a:r>
          <a:r>
            <a:rPr lang="en-GB" sz="1200" b="0" i="0" kern="1200"/>
            <a:t> of total sales</a:t>
          </a:r>
          <a:br>
            <a:rPr lang="en-GB" sz="1200" b="0" i="0" kern="1200"/>
          </a:br>
          <a:r>
            <a:rPr lang="en-GB" sz="1200" b="1" i="0" kern="1200"/>
            <a:t>Recommendation:</a:t>
          </a:r>
          <a:endParaRPr lang="en-US" sz="1200" kern="1200"/>
        </a:p>
      </dsp:txBody>
      <dsp:txXfrm>
        <a:off x="4483804" y="18797"/>
        <a:ext cx="1820718" cy="1092431"/>
      </dsp:txXfrm>
    </dsp:sp>
    <dsp:sp modelId="{C89085FA-85B4-4A63-A3F1-26A59FC05188}">
      <dsp:nvSpPr>
        <dsp:cNvPr id="0" name=""/>
        <dsp:cNvSpPr/>
      </dsp:nvSpPr>
      <dsp:spPr>
        <a:xfrm>
          <a:off x="1823755" y="2030489"/>
          <a:ext cx="388165" cy="91440"/>
        </a:xfrm>
        <a:custGeom>
          <a:avLst/>
          <a:gdLst/>
          <a:ahLst/>
          <a:cxnLst/>
          <a:rect l="0" t="0" r="0" b="0"/>
          <a:pathLst>
            <a:path>
              <a:moveTo>
                <a:pt x="0" y="45720"/>
              </a:moveTo>
              <a:lnTo>
                <a:pt x="38816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07368" y="2074115"/>
        <a:ext cx="20938" cy="4187"/>
      </dsp:txXfrm>
    </dsp:sp>
    <dsp:sp modelId="{5FD7EAF6-9D34-4D37-B654-F62C399AC2E7}">
      <dsp:nvSpPr>
        <dsp:cNvPr id="0" name=""/>
        <dsp:cNvSpPr/>
      </dsp:nvSpPr>
      <dsp:spPr>
        <a:xfrm>
          <a:off x="4836" y="1529993"/>
          <a:ext cx="1820718" cy="1092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217" tIns="93649" rIns="89217" bIns="93649" numCol="1" spcCol="1270" anchor="ctr" anchorCtr="0">
          <a:noAutofit/>
        </a:bodyPr>
        <a:lstStyle/>
        <a:p>
          <a:pPr marL="0" lvl="0" indent="0" algn="ctr" defTabSz="533400">
            <a:lnSpc>
              <a:spcPct val="90000"/>
            </a:lnSpc>
            <a:spcBef>
              <a:spcPct val="0"/>
            </a:spcBef>
            <a:spcAft>
              <a:spcPct val="35000"/>
            </a:spcAft>
            <a:buNone/>
          </a:pPr>
          <a:r>
            <a:rPr lang="en-GB" sz="1200" b="0" i="0" kern="1200"/>
            <a:t>Targeted marketing campaigns in key southern cities (Houston, Atlanta)</a:t>
          </a:r>
          <a:endParaRPr lang="en-US" sz="1200" kern="1200"/>
        </a:p>
      </dsp:txBody>
      <dsp:txXfrm>
        <a:off x="4836" y="1529993"/>
        <a:ext cx="1820718" cy="1092431"/>
      </dsp:txXfrm>
    </dsp:sp>
    <dsp:sp modelId="{70D4439F-B4B1-467A-99E3-5059056E7F8C}">
      <dsp:nvSpPr>
        <dsp:cNvPr id="0" name=""/>
        <dsp:cNvSpPr/>
      </dsp:nvSpPr>
      <dsp:spPr>
        <a:xfrm>
          <a:off x="4063239" y="2030489"/>
          <a:ext cx="388165" cy="91440"/>
        </a:xfrm>
        <a:custGeom>
          <a:avLst/>
          <a:gdLst/>
          <a:ahLst/>
          <a:cxnLst/>
          <a:rect l="0" t="0" r="0" b="0"/>
          <a:pathLst>
            <a:path>
              <a:moveTo>
                <a:pt x="0" y="45720"/>
              </a:moveTo>
              <a:lnTo>
                <a:pt x="38816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6852" y="2074115"/>
        <a:ext cx="20938" cy="4187"/>
      </dsp:txXfrm>
    </dsp:sp>
    <dsp:sp modelId="{1EC7D8C1-AFF7-4966-9C11-A8444C8A9182}">
      <dsp:nvSpPr>
        <dsp:cNvPr id="0" name=""/>
        <dsp:cNvSpPr/>
      </dsp:nvSpPr>
      <dsp:spPr>
        <a:xfrm>
          <a:off x="2244320" y="1529993"/>
          <a:ext cx="1820718" cy="1092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217" tIns="93649" rIns="89217" bIns="93649" numCol="1" spcCol="1270" anchor="ctr" anchorCtr="0">
          <a:noAutofit/>
        </a:bodyPr>
        <a:lstStyle/>
        <a:p>
          <a:pPr marL="0" lvl="0" indent="0" algn="ctr" defTabSz="533400">
            <a:lnSpc>
              <a:spcPct val="90000"/>
            </a:lnSpc>
            <a:spcBef>
              <a:spcPct val="0"/>
            </a:spcBef>
            <a:spcAft>
              <a:spcPct val="35000"/>
            </a:spcAft>
            <a:buNone/>
          </a:pPr>
          <a:r>
            <a:rPr lang="en-GB" sz="1200" b="0" i="0" kern="1200"/>
            <a:t>Offer regional promotions (e.g., "Southern Summer Sale")</a:t>
          </a:r>
          <a:endParaRPr lang="en-US" sz="1200" kern="1200"/>
        </a:p>
      </dsp:txBody>
      <dsp:txXfrm>
        <a:off x="2244320" y="1529993"/>
        <a:ext cx="1820718" cy="1092431"/>
      </dsp:txXfrm>
    </dsp:sp>
    <dsp:sp modelId="{62CC3A66-2847-46CB-9FE5-E15BB53F7B3B}">
      <dsp:nvSpPr>
        <dsp:cNvPr id="0" name=""/>
        <dsp:cNvSpPr/>
      </dsp:nvSpPr>
      <dsp:spPr>
        <a:xfrm>
          <a:off x="915196" y="2620625"/>
          <a:ext cx="4478967" cy="388165"/>
        </a:xfrm>
        <a:custGeom>
          <a:avLst/>
          <a:gdLst/>
          <a:ahLst/>
          <a:cxnLst/>
          <a:rect l="0" t="0" r="0" b="0"/>
          <a:pathLst>
            <a:path>
              <a:moveTo>
                <a:pt x="4478967" y="0"/>
              </a:moveTo>
              <a:lnTo>
                <a:pt x="4478967" y="211182"/>
              </a:lnTo>
              <a:lnTo>
                <a:pt x="0" y="211182"/>
              </a:lnTo>
              <a:lnTo>
                <a:pt x="0" y="38816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42217" y="2812613"/>
        <a:ext cx="224925" cy="4187"/>
      </dsp:txXfrm>
    </dsp:sp>
    <dsp:sp modelId="{C856475A-5A75-42E4-9FC9-A54669CEB448}">
      <dsp:nvSpPr>
        <dsp:cNvPr id="0" name=""/>
        <dsp:cNvSpPr/>
      </dsp:nvSpPr>
      <dsp:spPr>
        <a:xfrm>
          <a:off x="4483804" y="1529993"/>
          <a:ext cx="1820718" cy="1092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217" tIns="93649" rIns="89217" bIns="93649" numCol="1" spcCol="1270" anchor="ctr" anchorCtr="0">
          <a:noAutofit/>
        </a:bodyPr>
        <a:lstStyle/>
        <a:p>
          <a:pPr marL="0" lvl="0" indent="0" algn="ctr" defTabSz="533400">
            <a:lnSpc>
              <a:spcPct val="90000"/>
            </a:lnSpc>
            <a:spcBef>
              <a:spcPct val="0"/>
            </a:spcBef>
            <a:spcAft>
              <a:spcPct val="35000"/>
            </a:spcAft>
            <a:buNone/>
          </a:pPr>
          <a:r>
            <a:rPr lang="en-GB" sz="1200" b="1" i="0" kern="1200"/>
            <a:t>Expected Impact:</a:t>
          </a:r>
          <a:endParaRPr lang="en-US" sz="1200" kern="1200"/>
        </a:p>
      </dsp:txBody>
      <dsp:txXfrm>
        <a:off x="4483804" y="1529993"/>
        <a:ext cx="1820718" cy="1092431"/>
      </dsp:txXfrm>
    </dsp:sp>
    <dsp:sp modelId="{22BD81C1-B4DC-469C-A6F2-AFD4DC0BC399}">
      <dsp:nvSpPr>
        <dsp:cNvPr id="0" name=""/>
        <dsp:cNvSpPr/>
      </dsp:nvSpPr>
      <dsp:spPr>
        <a:xfrm>
          <a:off x="4836" y="3041190"/>
          <a:ext cx="1820718" cy="1092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217" tIns="93649" rIns="89217" bIns="93649" numCol="1" spcCol="1270" anchor="ctr" anchorCtr="0">
          <a:noAutofit/>
        </a:bodyPr>
        <a:lstStyle/>
        <a:p>
          <a:pPr marL="0" lvl="0" indent="0" algn="ctr" defTabSz="533400">
            <a:lnSpc>
              <a:spcPct val="90000"/>
            </a:lnSpc>
            <a:spcBef>
              <a:spcPct val="0"/>
            </a:spcBef>
            <a:spcAft>
              <a:spcPct val="35000"/>
            </a:spcAft>
            <a:buNone/>
          </a:pPr>
          <a:r>
            <a:rPr lang="en-GB" sz="1200" b="0" i="0" kern="1200"/>
            <a:t>10-15% sales increase within 6 months</a:t>
          </a:r>
          <a:endParaRPr lang="en-US" sz="1200" kern="1200"/>
        </a:p>
      </dsp:txBody>
      <dsp:txXfrm>
        <a:off x="4836" y="3041190"/>
        <a:ext cx="1820718" cy="10924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A6359-4312-434F-8D6A-B5BA296D8C9E}">
      <dsp:nvSpPr>
        <dsp:cNvPr id="0" name=""/>
        <dsp:cNvSpPr/>
      </dsp:nvSpPr>
      <dsp:spPr>
        <a:xfrm>
          <a:off x="2941725" y="506507"/>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550116"/>
        <a:ext cx="21115" cy="4223"/>
      </dsp:txXfrm>
    </dsp:sp>
    <dsp:sp modelId="{4F6E7336-170C-4CA8-819C-6231C196D71C}">
      <dsp:nvSpPr>
        <dsp:cNvPr id="0" name=""/>
        <dsp:cNvSpPr/>
      </dsp:nvSpPr>
      <dsp:spPr>
        <a:xfrm>
          <a:off x="1107403" y="1391"/>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66750">
            <a:lnSpc>
              <a:spcPct val="90000"/>
            </a:lnSpc>
            <a:spcBef>
              <a:spcPct val="0"/>
            </a:spcBef>
            <a:spcAft>
              <a:spcPct val="35000"/>
            </a:spcAft>
            <a:buNone/>
          </a:pPr>
          <a:r>
            <a:rPr lang="en-GB" sz="1500" b="1" i="0" kern="1200"/>
            <a:t>Product Bundle Strategy</a:t>
          </a:r>
          <a:endParaRPr lang="en-GB" sz="1500" b="0" i="0" kern="1200"/>
        </a:p>
      </dsp:txBody>
      <dsp:txXfrm>
        <a:off x="1107403" y="1391"/>
        <a:ext cx="1836122" cy="1101673"/>
      </dsp:txXfrm>
    </dsp:sp>
    <dsp:sp modelId="{29CD511B-7A09-4938-8532-76396527EBB0}">
      <dsp:nvSpPr>
        <dsp:cNvPr id="0" name=""/>
        <dsp:cNvSpPr/>
      </dsp:nvSpPr>
      <dsp:spPr>
        <a:xfrm>
          <a:off x="2025464" y="1101264"/>
          <a:ext cx="2258430" cy="391708"/>
        </a:xfrm>
        <a:custGeom>
          <a:avLst/>
          <a:gdLst/>
          <a:ahLst/>
          <a:cxnLst/>
          <a:rect l="0" t="0" r="0" b="0"/>
          <a:pathLst>
            <a:path>
              <a:moveTo>
                <a:pt x="2258430" y="0"/>
              </a:moveTo>
              <a:lnTo>
                <a:pt x="2258430" y="212954"/>
              </a:lnTo>
              <a:lnTo>
                <a:pt x="0" y="212954"/>
              </a:lnTo>
              <a:lnTo>
                <a:pt x="0" y="3917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97240" y="1295007"/>
        <a:ext cx="114878" cy="4223"/>
      </dsp:txXfrm>
    </dsp:sp>
    <dsp:sp modelId="{DE6149CA-E726-44BA-BEF4-057D209751D4}">
      <dsp:nvSpPr>
        <dsp:cNvPr id="0" name=""/>
        <dsp:cNvSpPr/>
      </dsp:nvSpPr>
      <dsp:spPr>
        <a:xfrm>
          <a:off x="3365834" y="1391"/>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66750">
            <a:lnSpc>
              <a:spcPct val="90000"/>
            </a:lnSpc>
            <a:spcBef>
              <a:spcPct val="0"/>
            </a:spcBef>
            <a:spcAft>
              <a:spcPct val="35000"/>
            </a:spcAft>
            <a:buNone/>
          </a:pPr>
          <a:r>
            <a:rPr lang="en-GB" sz="1500" b="1" i="0" kern="1200"/>
            <a:t>Problem:</a:t>
          </a:r>
          <a:endParaRPr lang="en-GB" sz="1500" b="0" i="0" kern="1200"/>
        </a:p>
      </dsp:txBody>
      <dsp:txXfrm>
        <a:off x="3365834" y="1391"/>
        <a:ext cx="1836122" cy="1101673"/>
      </dsp:txXfrm>
    </dsp:sp>
    <dsp:sp modelId="{2F18A79B-8221-44AA-8AF1-9314992F6FE4}">
      <dsp:nvSpPr>
        <dsp:cNvPr id="0" name=""/>
        <dsp:cNvSpPr/>
      </dsp:nvSpPr>
      <dsp:spPr>
        <a:xfrm>
          <a:off x="2941725" y="2030489"/>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2074097"/>
        <a:ext cx="21115" cy="4223"/>
      </dsp:txXfrm>
    </dsp:sp>
    <dsp:sp modelId="{5C02471E-DBF2-4A40-869C-44AB0C0C64CA}">
      <dsp:nvSpPr>
        <dsp:cNvPr id="0" name=""/>
        <dsp:cNvSpPr/>
      </dsp:nvSpPr>
      <dsp:spPr>
        <a:xfrm>
          <a:off x="1107403" y="1525372"/>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GB" sz="1500" b="0" i="0" kern="1200" dirty="0"/>
            <a:t>Low-margin products (Binders, Machines) dragging profitability</a:t>
          </a:r>
          <a:br>
            <a:rPr lang="en-GB" sz="1500" b="0" i="0" kern="1200" dirty="0"/>
          </a:br>
          <a:r>
            <a:rPr lang="en-GB" sz="1500" b="1" i="0" kern="1200" dirty="0"/>
            <a:t>Recommendation:</a:t>
          </a:r>
          <a:endParaRPr lang="en-GB" sz="1500" b="0" i="0" kern="1200" dirty="0"/>
        </a:p>
      </dsp:txBody>
      <dsp:txXfrm>
        <a:off x="1107403" y="1525372"/>
        <a:ext cx="1836122" cy="1101673"/>
      </dsp:txXfrm>
    </dsp:sp>
    <dsp:sp modelId="{B05ED1D4-E1A4-4599-BBEB-A85E13F6E29E}">
      <dsp:nvSpPr>
        <dsp:cNvPr id="0" name=""/>
        <dsp:cNvSpPr/>
      </dsp:nvSpPr>
      <dsp:spPr>
        <a:xfrm>
          <a:off x="2025464" y="2625246"/>
          <a:ext cx="2258430" cy="391708"/>
        </a:xfrm>
        <a:custGeom>
          <a:avLst/>
          <a:gdLst/>
          <a:ahLst/>
          <a:cxnLst/>
          <a:rect l="0" t="0" r="0" b="0"/>
          <a:pathLst>
            <a:path>
              <a:moveTo>
                <a:pt x="2258430" y="0"/>
              </a:moveTo>
              <a:lnTo>
                <a:pt x="2258430" y="212954"/>
              </a:lnTo>
              <a:lnTo>
                <a:pt x="0" y="212954"/>
              </a:lnTo>
              <a:lnTo>
                <a:pt x="0" y="3917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97240" y="2818988"/>
        <a:ext cx="114878" cy="4223"/>
      </dsp:txXfrm>
    </dsp:sp>
    <dsp:sp modelId="{80CF73A0-7D9D-41EF-9BE7-25BB79583361}">
      <dsp:nvSpPr>
        <dsp:cNvPr id="0" name=""/>
        <dsp:cNvSpPr/>
      </dsp:nvSpPr>
      <dsp:spPr>
        <a:xfrm>
          <a:off x="3365834" y="1525372"/>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66750">
            <a:lnSpc>
              <a:spcPct val="90000"/>
            </a:lnSpc>
            <a:spcBef>
              <a:spcPct val="0"/>
            </a:spcBef>
            <a:spcAft>
              <a:spcPct val="35000"/>
            </a:spcAft>
            <a:buFont typeface="+mj-lt"/>
            <a:buNone/>
          </a:pPr>
          <a:r>
            <a:rPr lang="en-GB" sz="1500" b="0" i="0" kern="1200"/>
            <a:t>Create high-value bundles (e.g., "Office Starter Pack")</a:t>
          </a:r>
        </a:p>
      </dsp:txBody>
      <dsp:txXfrm>
        <a:off x="3365834" y="1525372"/>
        <a:ext cx="1836122" cy="1101673"/>
      </dsp:txXfrm>
    </dsp:sp>
    <dsp:sp modelId="{01023845-8594-46D3-9B59-B196118505AD}">
      <dsp:nvSpPr>
        <dsp:cNvPr id="0" name=""/>
        <dsp:cNvSpPr/>
      </dsp:nvSpPr>
      <dsp:spPr>
        <a:xfrm>
          <a:off x="2941725" y="3554471"/>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3598079"/>
        <a:ext cx="21115" cy="4223"/>
      </dsp:txXfrm>
    </dsp:sp>
    <dsp:sp modelId="{DEEB80C4-3D21-49A6-95B5-2FEB3A06C0BB}">
      <dsp:nvSpPr>
        <dsp:cNvPr id="0" name=""/>
        <dsp:cNvSpPr/>
      </dsp:nvSpPr>
      <dsp:spPr>
        <a:xfrm>
          <a:off x="1107403" y="3049354"/>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66750">
            <a:lnSpc>
              <a:spcPct val="90000"/>
            </a:lnSpc>
            <a:spcBef>
              <a:spcPct val="0"/>
            </a:spcBef>
            <a:spcAft>
              <a:spcPct val="35000"/>
            </a:spcAft>
            <a:buFont typeface="+mj-lt"/>
            <a:buNone/>
          </a:pPr>
          <a:r>
            <a:rPr lang="en-GB" sz="1500" b="0" i="0" kern="1200"/>
            <a:t>Implement flash sales for slow-moving inventory</a:t>
          </a:r>
          <a:br>
            <a:rPr lang="en-GB" sz="1500" b="0" i="0" kern="1200"/>
          </a:br>
          <a:r>
            <a:rPr lang="en-GB" sz="1500" b="1" i="0" kern="1200"/>
            <a:t>Expected Impact:</a:t>
          </a:r>
          <a:endParaRPr lang="en-GB" sz="1500" b="0" i="0" kern="1200"/>
        </a:p>
      </dsp:txBody>
      <dsp:txXfrm>
        <a:off x="1107403" y="3049354"/>
        <a:ext cx="1836122" cy="1101673"/>
      </dsp:txXfrm>
    </dsp:sp>
    <dsp:sp modelId="{1FBCF32E-125A-4314-AA98-0737614E9A3C}">
      <dsp:nvSpPr>
        <dsp:cNvPr id="0" name=""/>
        <dsp:cNvSpPr/>
      </dsp:nvSpPr>
      <dsp:spPr>
        <a:xfrm>
          <a:off x="3365834" y="3049354"/>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GB" sz="1500" b="0" i="0" kern="1200"/>
            <a:t>20% boost in product category sales</a:t>
          </a:r>
        </a:p>
      </dsp:txBody>
      <dsp:txXfrm>
        <a:off x="3365834" y="3049354"/>
        <a:ext cx="1836122" cy="11016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8628C-57A7-4140-AB49-45F317D85C04}">
      <dsp:nvSpPr>
        <dsp:cNvPr id="0" name=""/>
        <dsp:cNvSpPr/>
      </dsp:nvSpPr>
      <dsp:spPr>
        <a:xfrm>
          <a:off x="2941725" y="506507"/>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550116"/>
        <a:ext cx="21115" cy="4223"/>
      </dsp:txXfrm>
    </dsp:sp>
    <dsp:sp modelId="{846B47F0-298D-423C-BE52-6423EC58FBBD}">
      <dsp:nvSpPr>
        <dsp:cNvPr id="0" name=""/>
        <dsp:cNvSpPr/>
      </dsp:nvSpPr>
      <dsp:spPr>
        <a:xfrm>
          <a:off x="1107403" y="1391"/>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None/>
          </a:pPr>
          <a:r>
            <a:rPr lang="en-GB" sz="1600" b="1" i="0" kern="1200"/>
            <a:t>Maximize Peak Seasons</a:t>
          </a:r>
          <a:endParaRPr lang="en-GB" sz="1600" b="0" i="0" kern="1200"/>
        </a:p>
      </dsp:txBody>
      <dsp:txXfrm>
        <a:off x="1107403" y="1391"/>
        <a:ext cx="1836122" cy="1101673"/>
      </dsp:txXfrm>
    </dsp:sp>
    <dsp:sp modelId="{93C378AF-CB35-4044-94A5-4B763BAEC73E}">
      <dsp:nvSpPr>
        <dsp:cNvPr id="0" name=""/>
        <dsp:cNvSpPr/>
      </dsp:nvSpPr>
      <dsp:spPr>
        <a:xfrm>
          <a:off x="2025464" y="1101264"/>
          <a:ext cx="2258430" cy="391708"/>
        </a:xfrm>
        <a:custGeom>
          <a:avLst/>
          <a:gdLst/>
          <a:ahLst/>
          <a:cxnLst/>
          <a:rect l="0" t="0" r="0" b="0"/>
          <a:pathLst>
            <a:path>
              <a:moveTo>
                <a:pt x="2258430" y="0"/>
              </a:moveTo>
              <a:lnTo>
                <a:pt x="2258430" y="212954"/>
              </a:lnTo>
              <a:lnTo>
                <a:pt x="0" y="212954"/>
              </a:lnTo>
              <a:lnTo>
                <a:pt x="0" y="3917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97240" y="1295007"/>
        <a:ext cx="114878" cy="4223"/>
      </dsp:txXfrm>
    </dsp:sp>
    <dsp:sp modelId="{A01E2AB6-23BA-4193-9C74-EBF677CD710E}">
      <dsp:nvSpPr>
        <dsp:cNvPr id="0" name=""/>
        <dsp:cNvSpPr/>
      </dsp:nvSpPr>
      <dsp:spPr>
        <a:xfrm>
          <a:off x="3365834" y="1391"/>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None/>
          </a:pPr>
          <a:r>
            <a:rPr lang="en-GB" sz="1600" b="1" i="0" kern="1200"/>
            <a:t>Opportunity:</a:t>
          </a:r>
          <a:endParaRPr lang="en-GB" sz="1600" b="0" i="0" kern="1200"/>
        </a:p>
      </dsp:txBody>
      <dsp:txXfrm>
        <a:off x="3365834" y="1391"/>
        <a:ext cx="1836122" cy="1101673"/>
      </dsp:txXfrm>
    </dsp:sp>
    <dsp:sp modelId="{934C46B3-6E9A-46EC-B244-4E8888DB4F16}">
      <dsp:nvSpPr>
        <dsp:cNvPr id="0" name=""/>
        <dsp:cNvSpPr/>
      </dsp:nvSpPr>
      <dsp:spPr>
        <a:xfrm>
          <a:off x="2941725" y="2030489"/>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2074097"/>
        <a:ext cx="21115" cy="4223"/>
      </dsp:txXfrm>
    </dsp:sp>
    <dsp:sp modelId="{D4A8F5EF-A96F-49A6-AA84-3B71E2D57F70}">
      <dsp:nvSpPr>
        <dsp:cNvPr id="0" name=""/>
        <dsp:cNvSpPr/>
      </dsp:nvSpPr>
      <dsp:spPr>
        <a:xfrm>
          <a:off x="1107403" y="1525372"/>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GB" sz="1600" b="0" i="0" kern="1200"/>
            <a:t>Q4 accounts for </a:t>
          </a:r>
          <a:r>
            <a:rPr lang="en-GB" sz="1600" b="1" i="0" kern="1200"/>
            <a:t>25%</a:t>
          </a:r>
          <a:r>
            <a:rPr lang="en-GB" sz="1600" b="0" i="0" kern="1200"/>
            <a:t> of annual revenue</a:t>
          </a:r>
          <a:br>
            <a:rPr lang="en-GB" sz="1600" b="0" i="0" kern="1200"/>
          </a:br>
          <a:r>
            <a:rPr lang="en-GB" sz="1600" b="1" i="0" kern="1200"/>
            <a:t>Recommendation:</a:t>
          </a:r>
          <a:endParaRPr lang="en-GB" sz="1600" b="0" i="0" kern="1200"/>
        </a:p>
      </dsp:txBody>
      <dsp:txXfrm>
        <a:off x="1107403" y="1525372"/>
        <a:ext cx="1836122" cy="1101673"/>
      </dsp:txXfrm>
    </dsp:sp>
    <dsp:sp modelId="{34B15E99-F35C-4A25-BB6A-618BB9512F20}">
      <dsp:nvSpPr>
        <dsp:cNvPr id="0" name=""/>
        <dsp:cNvSpPr/>
      </dsp:nvSpPr>
      <dsp:spPr>
        <a:xfrm>
          <a:off x="2025464" y="2625246"/>
          <a:ext cx="2258430" cy="391708"/>
        </a:xfrm>
        <a:custGeom>
          <a:avLst/>
          <a:gdLst/>
          <a:ahLst/>
          <a:cxnLst/>
          <a:rect l="0" t="0" r="0" b="0"/>
          <a:pathLst>
            <a:path>
              <a:moveTo>
                <a:pt x="2258430" y="0"/>
              </a:moveTo>
              <a:lnTo>
                <a:pt x="2258430" y="212954"/>
              </a:lnTo>
              <a:lnTo>
                <a:pt x="0" y="212954"/>
              </a:lnTo>
              <a:lnTo>
                <a:pt x="0" y="3917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97240" y="2818988"/>
        <a:ext cx="114878" cy="4223"/>
      </dsp:txXfrm>
    </dsp:sp>
    <dsp:sp modelId="{81439B47-ADE8-471E-A144-631CB8DD2708}">
      <dsp:nvSpPr>
        <dsp:cNvPr id="0" name=""/>
        <dsp:cNvSpPr/>
      </dsp:nvSpPr>
      <dsp:spPr>
        <a:xfrm>
          <a:off x="3365834" y="1525372"/>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Font typeface="+mj-lt"/>
            <a:buNone/>
          </a:pPr>
          <a:r>
            <a:rPr lang="en-GB" sz="1600" b="0" i="0" kern="1200"/>
            <a:t>Launch Black Friday campaigns 2 weeks earlier</a:t>
          </a:r>
        </a:p>
      </dsp:txBody>
      <dsp:txXfrm>
        <a:off x="3365834" y="1525372"/>
        <a:ext cx="1836122" cy="1101673"/>
      </dsp:txXfrm>
    </dsp:sp>
    <dsp:sp modelId="{44C39838-A433-45D7-9077-E4A6BFE3036A}">
      <dsp:nvSpPr>
        <dsp:cNvPr id="0" name=""/>
        <dsp:cNvSpPr/>
      </dsp:nvSpPr>
      <dsp:spPr>
        <a:xfrm>
          <a:off x="2941725" y="3554471"/>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3598079"/>
        <a:ext cx="21115" cy="4223"/>
      </dsp:txXfrm>
    </dsp:sp>
    <dsp:sp modelId="{8EF18094-3E4D-47F3-ABA2-AD40F76721D2}">
      <dsp:nvSpPr>
        <dsp:cNvPr id="0" name=""/>
        <dsp:cNvSpPr/>
      </dsp:nvSpPr>
      <dsp:spPr>
        <a:xfrm>
          <a:off x="1107403" y="3049354"/>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Font typeface="+mj-lt"/>
            <a:buNone/>
          </a:pPr>
          <a:r>
            <a:rPr lang="en-GB" sz="1600" b="0" i="0" kern="1200"/>
            <a:t>Introduce "Spend &amp; Save" tiered discounts</a:t>
          </a:r>
          <a:br>
            <a:rPr lang="en-GB" sz="1600" b="0" i="0" kern="1200"/>
          </a:br>
          <a:r>
            <a:rPr lang="en-GB" sz="1600" b="1" i="0" kern="1200"/>
            <a:t>Expected Impact:</a:t>
          </a:r>
          <a:endParaRPr lang="en-GB" sz="1600" b="0" i="0" kern="1200"/>
        </a:p>
      </dsp:txBody>
      <dsp:txXfrm>
        <a:off x="1107403" y="3049354"/>
        <a:ext cx="1836122" cy="1101673"/>
      </dsp:txXfrm>
    </dsp:sp>
    <dsp:sp modelId="{7FD7B8E5-A917-44CC-9565-0968188EACEB}">
      <dsp:nvSpPr>
        <dsp:cNvPr id="0" name=""/>
        <dsp:cNvSpPr/>
      </dsp:nvSpPr>
      <dsp:spPr>
        <a:xfrm>
          <a:off x="3365834" y="3049354"/>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GB" sz="1600" b="0" i="0" kern="1200"/>
            <a:t>30% Q4 revenue growth</a:t>
          </a:r>
        </a:p>
      </dsp:txBody>
      <dsp:txXfrm>
        <a:off x="3365834" y="3049354"/>
        <a:ext cx="1836122" cy="11016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DD4BC-9C5D-4C8A-942E-3524C1D17D7B}">
      <dsp:nvSpPr>
        <dsp:cNvPr id="0" name=""/>
        <dsp:cNvSpPr/>
      </dsp:nvSpPr>
      <dsp:spPr>
        <a:xfrm>
          <a:off x="2941725" y="506507"/>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550116"/>
        <a:ext cx="21115" cy="4223"/>
      </dsp:txXfrm>
    </dsp:sp>
    <dsp:sp modelId="{E5F1389D-CCD0-45FF-98AE-06EE02B2CD38}">
      <dsp:nvSpPr>
        <dsp:cNvPr id="0" name=""/>
        <dsp:cNvSpPr/>
      </dsp:nvSpPr>
      <dsp:spPr>
        <a:xfrm>
          <a:off x="1107403" y="1391"/>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None/>
          </a:pPr>
          <a:r>
            <a:rPr lang="en-GB" sz="1600" b="1" i="0" kern="1200"/>
            <a:t>Shipping Experience Upgrade</a:t>
          </a:r>
          <a:endParaRPr lang="en-GB" sz="1600" b="0" i="0" kern="1200"/>
        </a:p>
      </dsp:txBody>
      <dsp:txXfrm>
        <a:off x="1107403" y="1391"/>
        <a:ext cx="1836122" cy="1101673"/>
      </dsp:txXfrm>
    </dsp:sp>
    <dsp:sp modelId="{47AACC55-A759-4424-ACB9-04D06BB201D4}">
      <dsp:nvSpPr>
        <dsp:cNvPr id="0" name=""/>
        <dsp:cNvSpPr/>
      </dsp:nvSpPr>
      <dsp:spPr>
        <a:xfrm>
          <a:off x="2025464" y="1101264"/>
          <a:ext cx="2258430" cy="391708"/>
        </a:xfrm>
        <a:custGeom>
          <a:avLst/>
          <a:gdLst/>
          <a:ahLst/>
          <a:cxnLst/>
          <a:rect l="0" t="0" r="0" b="0"/>
          <a:pathLst>
            <a:path>
              <a:moveTo>
                <a:pt x="2258430" y="0"/>
              </a:moveTo>
              <a:lnTo>
                <a:pt x="2258430" y="212954"/>
              </a:lnTo>
              <a:lnTo>
                <a:pt x="0" y="212954"/>
              </a:lnTo>
              <a:lnTo>
                <a:pt x="0" y="3917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97240" y="1295007"/>
        <a:ext cx="114878" cy="4223"/>
      </dsp:txXfrm>
    </dsp:sp>
    <dsp:sp modelId="{008EC1FB-3724-41FE-BA08-7A09BDEE8A2B}">
      <dsp:nvSpPr>
        <dsp:cNvPr id="0" name=""/>
        <dsp:cNvSpPr/>
      </dsp:nvSpPr>
      <dsp:spPr>
        <a:xfrm>
          <a:off x="3365834" y="1391"/>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None/>
          </a:pPr>
          <a:r>
            <a:rPr lang="en-GB" sz="1600" b="1" i="0" kern="1200"/>
            <a:t>Current State:</a:t>
          </a:r>
          <a:endParaRPr lang="en-GB" sz="1600" b="0" i="0" kern="1200"/>
        </a:p>
      </dsp:txBody>
      <dsp:txXfrm>
        <a:off x="3365834" y="1391"/>
        <a:ext cx="1836122" cy="1101673"/>
      </dsp:txXfrm>
    </dsp:sp>
    <dsp:sp modelId="{4CCBA9C8-B8D3-4922-809C-8127B7F17689}">
      <dsp:nvSpPr>
        <dsp:cNvPr id="0" name=""/>
        <dsp:cNvSpPr/>
      </dsp:nvSpPr>
      <dsp:spPr>
        <a:xfrm>
          <a:off x="2941725" y="2030489"/>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2074097"/>
        <a:ext cx="21115" cy="4223"/>
      </dsp:txXfrm>
    </dsp:sp>
    <dsp:sp modelId="{FAC678A9-DCFB-4C47-A96B-59F2CAE04460}">
      <dsp:nvSpPr>
        <dsp:cNvPr id="0" name=""/>
        <dsp:cNvSpPr/>
      </dsp:nvSpPr>
      <dsp:spPr>
        <a:xfrm>
          <a:off x="1107403" y="1525372"/>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GB" sz="1600" b="0" i="0" kern="1200"/>
            <a:t>Only 20% use premium shipping options</a:t>
          </a:r>
          <a:br>
            <a:rPr lang="en-GB" sz="1600" b="0" i="0" kern="1200"/>
          </a:br>
          <a:r>
            <a:rPr lang="en-GB" sz="1600" b="1" i="0" kern="1200"/>
            <a:t>Recommendation:</a:t>
          </a:r>
          <a:endParaRPr lang="en-GB" sz="1600" b="0" i="0" kern="1200"/>
        </a:p>
      </dsp:txBody>
      <dsp:txXfrm>
        <a:off x="1107403" y="1525372"/>
        <a:ext cx="1836122" cy="1101673"/>
      </dsp:txXfrm>
    </dsp:sp>
    <dsp:sp modelId="{AEE615DE-DE49-4709-A466-BB6A64B49A34}">
      <dsp:nvSpPr>
        <dsp:cNvPr id="0" name=""/>
        <dsp:cNvSpPr/>
      </dsp:nvSpPr>
      <dsp:spPr>
        <a:xfrm>
          <a:off x="2025464" y="2625246"/>
          <a:ext cx="2258430" cy="391708"/>
        </a:xfrm>
        <a:custGeom>
          <a:avLst/>
          <a:gdLst/>
          <a:ahLst/>
          <a:cxnLst/>
          <a:rect l="0" t="0" r="0" b="0"/>
          <a:pathLst>
            <a:path>
              <a:moveTo>
                <a:pt x="2258430" y="0"/>
              </a:moveTo>
              <a:lnTo>
                <a:pt x="2258430" y="212954"/>
              </a:lnTo>
              <a:lnTo>
                <a:pt x="0" y="212954"/>
              </a:lnTo>
              <a:lnTo>
                <a:pt x="0" y="3917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97240" y="2818988"/>
        <a:ext cx="114878" cy="4223"/>
      </dsp:txXfrm>
    </dsp:sp>
    <dsp:sp modelId="{84AFFA70-596F-4593-959D-E228675446DC}">
      <dsp:nvSpPr>
        <dsp:cNvPr id="0" name=""/>
        <dsp:cNvSpPr/>
      </dsp:nvSpPr>
      <dsp:spPr>
        <a:xfrm>
          <a:off x="3365834" y="1525372"/>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Font typeface="+mj-lt"/>
            <a:buNone/>
          </a:pPr>
          <a:r>
            <a:rPr lang="en-GB" sz="1600" b="0" i="0" kern="1200"/>
            <a:t>Free expedited shipping for orders &gt;$150</a:t>
          </a:r>
        </a:p>
      </dsp:txBody>
      <dsp:txXfrm>
        <a:off x="3365834" y="1525372"/>
        <a:ext cx="1836122" cy="1101673"/>
      </dsp:txXfrm>
    </dsp:sp>
    <dsp:sp modelId="{B511BA43-3B42-4121-A027-9C5CCB1A69C8}">
      <dsp:nvSpPr>
        <dsp:cNvPr id="0" name=""/>
        <dsp:cNvSpPr/>
      </dsp:nvSpPr>
      <dsp:spPr>
        <a:xfrm>
          <a:off x="2941725" y="3554471"/>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3598079"/>
        <a:ext cx="21115" cy="4223"/>
      </dsp:txXfrm>
    </dsp:sp>
    <dsp:sp modelId="{FF8578A6-6AAC-4AB3-AF95-078F7B39B1D0}">
      <dsp:nvSpPr>
        <dsp:cNvPr id="0" name=""/>
        <dsp:cNvSpPr/>
      </dsp:nvSpPr>
      <dsp:spPr>
        <a:xfrm>
          <a:off x="1107403" y="3049354"/>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Font typeface="+mj-lt"/>
            <a:buNone/>
          </a:pPr>
          <a:r>
            <a:rPr lang="en-GB" sz="1600" b="0" i="0" kern="1200"/>
            <a:t>Highlight shipping options at checkout</a:t>
          </a:r>
          <a:br>
            <a:rPr lang="en-GB" sz="1600" b="0" i="0" kern="1200"/>
          </a:br>
          <a:r>
            <a:rPr lang="en-GB" sz="1600" b="1" i="0" kern="1200"/>
            <a:t>Expected Impact:</a:t>
          </a:r>
          <a:endParaRPr lang="en-GB" sz="1600" b="0" i="0" kern="1200"/>
        </a:p>
      </dsp:txBody>
      <dsp:txXfrm>
        <a:off x="1107403" y="3049354"/>
        <a:ext cx="1836122" cy="1101673"/>
      </dsp:txXfrm>
    </dsp:sp>
    <dsp:sp modelId="{71A66B85-C109-4F9B-BD18-400F149B7906}">
      <dsp:nvSpPr>
        <dsp:cNvPr id="0" name=""/>
        <dsp:cNvSpPr/>
      </dsp:nvSpPr>
      <dsp:spPr>
        <a:xfrm>
          <a:off x="3365834" y="3049354"/>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GB" sz="1600" b="0" i="0" kern="1200"/>
            <a:t>25% adoption of premium shipping</a:t>
          </a:r>
        </a:p>
      </dsp:txBody>
      <dsp:txXfrm>
        <a:off x="3365834" y="3049354"/>
        <a:ext cx="1836122" cy="11016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BAE92-411F-4DBD-9DF9-A7601DD7390C}">
      <dsp:nvSpPr>
        <dsp:cNvPr id="0" name=""/>
        <dsp:cNvSpPr/>
      </dsp:nvSpPr>
      <dsp:spPr>
        <a:xfrm>
          <a:off x="2941725" y="506507"/>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550116"/>
        <a:ext cx="21115" cy="4223"/>
      </dsp:txXfrm>
    </dsp:sp>
    <dsp:sp modelId="{7E91496C-F43E-4F96-A95D-2F192221FD86}">
      <dsp:nvSpPr>
        <dsp:cNvPr id="0" name=""/>
        <dsp:cNvSpPr/>
      </dsp:nvSpPr>
      <dsp:spPr>
        <a:xfrm>
          <a:off x="1107403" y="1391"/>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22300">
            <a:lnSpc>
              <a:spcPct val="90000"/>
            </a:lnSpc>
            <a:spcBef>
              <a:spcPct val="0"/>
            </a:spcBef>
            <a:spcAft>
              <a:spcPct val="35000"/>
            </a:spcAft>
            <a:buNone/>
          </a:pPr>
          <a:r>
            <a:rPr lang="en-GB" sz="1400" b="1" i="0" kern="1200"/>
            <a:t>Customer Retention Program</a:t>
          </a:r>
          <a:endParaRPr lang="en-GB" sz="1400" b="0" i="0" kern="1200"/>
        </a:p>
      </dsp:txBody>
      <dsp:txXfrm>
        <a:off x="1107403" y="1391"/>
        <a:ext cx="1836122" cy="1101673"/>
      </dsp:txXfrm>
    </dsp:sp>
    <dsp:sp modelId="{A6F97746-4FED-4B53-B129-1B6AE38A9142}">
      <dsp:nvSpPr>
        <dsp:cNvPr id="0" name=""/>
        <dsp:cNvSpPr/>
      </dsp:nvSpPr>
      <dsp:spPr>
        <a:xfrm>
          <a:off x="2025464" y="1101264"/>
          <a:ext cx="2258430" cy="391708"/>
        </a:xfrm>
        <a:custGeom>
          <a:avLst/>
          <a:gdLst/>
          <a:ahLst/>
          <a:cxnLst/>
          <a:rect l="0" t="0" r="0" b="0"/>
          <a:pathLst>
            <a:path>
              <a:moveTo>
                <a:pt x="2258430" y="0"/>
              </a:moveTo>
              <a:lnTo>
                <a:pt x="2258430" y="212954"/>
              </a:lnTo>
              <a:lnTo>
                <a:pt x="0" y="212954"/>
              </a:lnTo>
              <a:lnTo>
                <a:pt x="0" y="3917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97240" y="1295007"/>
        <a:ext cx="114878" cy="4223"/>
      </dsp:txXfrm>
    </dsp:sp>
    <dsp:sp modelId="{23DBE260-EC15-40C1-8899-FBB9D8717D30}">
      <dsp:nvSpPr>
        <dsp:cNvPr id="0" name=""/>
        <dsp:cNvSpPr/>
      </dsp:nvSpPr>
      <dsp:spPr>
        <a:xfrm>
          <a:off x="3365834" y="1391"/>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22300">
            <a:lnSpc>
              <a:spcPct val="90000"/>
            </a:lnSpc>
            <a:spcBef>
              <a:spcPct val="0"/>
            </a:spcBef>
            <a:spcAft>
              <a:spcPct val="35000"/>
            </a:spcAft>
            <a:buNone/>
          </a:pPr>
          <a:r>
            <a:rPr lang="en-GB" sz="1400" b="1" i="0" kern="1200"/>
            <a:t>Opportunity:</a:t>
          </a:r>
          <a:endParaRPr lang="en-GB" sz="1400" b="0" i="0" kern="1200"/>
        </a:p>
      </dsp:txBody>
      <dsp:txXfrm>
        <a:off x="3365834" y="1391"/>
        <a:ext cx="1836122" cy="1101673"/>
      </dsp:txXfrm>
    </dsp:sp>
    <dsp:sp modelId="{C113031F-5144-49F8-BC99-611D8AEF2614}">
      <dsp:nvSpPr>
        <dsp:cNvPr id="0" name=""/>
        <dsp:cNvSpPr/>
      </dsp:nvSpPr>
      <dsp:spPr>
        <a:xfrm>
          <a:off x="2941725" y="2030489"/>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2074097"/>
        <a:ext cx="21115" cy="4223"/>
      </dsp:txXfrm>
    </dsp:sp>
    <dsp:sp modelId="{67DBEFEB-8418-4EA4-B10D-6732B19C6005}">
      <dsp:nvSpPr>
        <dsp:cNvPr id="0" name=""/>
        <dsp:cNvSpPr/>
      </dsp:nvSpPr>
      <dsp:spPr>
        <a:xfrm>
          <a:off x="1107403" y="1525372"/>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b="0" i="0" kern="1200"/>
            <a:t>Top 10 customers drive disproportionate revenue</a:t>
          </a:r>
          <a:br>
            <a:rPr lang="en-GB" sz="1400" b="0" i="0" kern="1200"/>
          </a:br>
          <a:r>
            <a:rPr lang="en-GB" sz="1400" b="1" i="0" kern="1200"/>
            <a:t>Recommendation:</a:t>
          </a:r>
          <a:endParaRPr lang="en-GB" sz="1400" b="0" i="0" kern="1200"/>
        </a:p>
      </dsp:txBody>
      <dsp:txXfrm>
        <a:off x="1107403" y="1525372"/>
        <a:ext cx="1836122" cy="1101673"/>
      </dsp:txXfrm>
    </dsp:sp>
    <dsp:sp modelId="{8C1F379E-1450-4E56-A142-BAF639064682}">
      <dsp:nvSpPr>
        <dsp:cNvPr id="0" name=""/>
        <dsp:cNvSpPr/>
      </dsp:nvSpPr>
      <dsp:spPr>
        <a:xfrm>
          <a:off x="2025464" y="2625246"/>
          <a:ext cx="2258430" cy="391708"/>
        </a:xfrm>
        <a:custGeom>
          <a:avLst/>
          <a:gdLst/>
          <a:ahLst/>
          <a:cxnLst/>
          <a:rect l="0" t="0" r="0" b="0"/>
          <a:pathLst>
            <a:path>
              <a:moveTo>
                <a:pt x="2258430" y="0"/>
              </a:moveTo>
              <a:lnTo>
                <a:pt x="2258430" y="212954"/>
              </a:lnTo>
              <a:lnTo>
                <a:pt x="0" y="212954"/>
              </a:lnTo>
              <a:lnTo>
                <a:pt x="0" y="3917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97240" y="2818988"/>
        <a:ext cx="114878" cy="4223"/>
      </dsp:txXfrm>
    </dsp:sp>
    <dsp:sp modelId="{87834740-74CD-449A-9BF6-DBF1EB38BE81}">
      <dsp:nvSpPr>
        <dsp:cNvPr id="0" name=""/>
        <dsp:cNvSpPr/>
      </dsp:nvSpPr>
      <dsp:spPr>
        <a:xfrm>
          <a:off x="3365834" y="1525372"/>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22300">
            <a:lnSpc>
              <a:spcPct val="90000"/>
            </a:lnSpc>
            <a:spcBef>
              <a:spcPct val="0"/>
            </a:spcBef>
            <a:spcAft>
              <a:spcPct val="35000"/>
            </a:spcAft>
            <a:buFont typeface="+mj-lt"/>
            <a:buNone/>
          </a:pPr>
          <a:r>
            <a:rPr lang="en-GB" sz="1400" b="0" i="0" kern="1200"/>
            <a:t>Launch loyalty program with VIP tiers</a:t>
          </a:r>
        </a:p>
      </dsp:txBody>
      <dsp:txXfrm>
        <a:off x="3365834" y="1525372"/>
        <a:ext cx="1836122" cy="1101673"/>
      </dsp:txXfrm>
    </dsp:sp>
    <dsp:sp modelId="{90D066D8-EC39-4545-A979-CAE23246C48E}">
      <dsp:nvSpPr>
        <dsp:cNvPr id="0" name=""/>
        <dsp:cNvSpPr/>
      </dsp:nvSpPr>
      <dsp:spPr>
        <a:xfrm>
          <a:off x="2941725" y="3554471"/>
          <a:ext cx="391708" cy="91440"/>
        </a:xfrm>
        <a:custGeom>
          <a:avLst/>
          <a:gdLst/>
          <a:ahLst/>
          <a:cxnLst/>
          <a:rect l="0" t="0" r="0" b="0"/>
          <a:pathLst>
            <a:path>
              <a:moveTo>
                <a:pt x="0" y="45720"/>
              </a:moveTo>
              <a:lnTo>
                <a:pt x="3917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7022" y="3598079"/>
        <a:ext cx="21115" cy="4223"/>
      </dsp:txXfrm>
    </dsp:sp>
    <dsp:sp modelId="{23CB1E9B-9CE6-4467-8197-B962298076F1}">
      <dsp:nvSpPr>
        <dsp:cNvPr id="0" name=""/>
        <dsp:cNvSpPr/>
      </dsp:nvSpPr>
      <dsp:spPr>
        <a:xfrm>
          <a:off x="1107403" y="3049354"/>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22300">
            <a:lnSpc>
              <a:spcPct val="90000"/>
            </a:lnSpc>
            <a:spcBef>
              <a:spcPct val="0"/>
            </a:spcBef>
            <a:spcAft>
              <a:spcPct val="35000"/>
            </a:spcAft>
            <a:buFont typeface="+mj-lt"/>
            <a:buNone/>
          </a:pPr>
          <a:r>
            <a:rPr lang="en-GB" sz="1400" b="0" i="0" kern="1200"/>
            <a:t>Personalized anniversary discounts</a:t>
          </a:r>
          <a:br>
            <a:rPr lang="en-GB" sz="1400" b="0" i="0" kern="1200"/>
          </a:br>
          <a:r>
            <a:rPr lang="en-GB" sz="1400" b="1" i="0" kern="1200"/>
            <a:t>Expected Impact:</a:t>
          </a:r>
          <a:endParaRPr lang="en-GB" sz="1400" b="0" i="0" kern="1200"/>
        </a:p>
      </dsp:txBody>
      <dsp:txXfrm>
        <a:off x="1107403" y="3049354"/>
        <a:ext cx="1836122" cy="1101673"/>
      </dsp:txXfrm>
    </dsp:sp>
    <dsp:sp modelId="{AF31D535-3A28-4647-9B9C-9E943DFEA9ED}">
      <dsp:nvSpPr>
        <dsp:cNvPr id="0" name=""/>
        <dsp:cNvSpPr/>
      </dsp:nvSpPr>
      <dsp:spPr>
        <a:xfrm>
          <a:off x="3365834" y="3049354"/>
          <a:ext cx="1836122" cy="11016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72" tIns="94441" rIns="89972" bIns="94441"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b="0" i="0" kern="1200"/>
            <a:t>15% increase in repeat purchases</a:t>
          </a:r>
        </a:p>
      </dsp:txBody>
      <dsp:txXfrm>
        <a:off x="3365834" y="3049354"/>
        <a:ext cx="1836122" cy="110167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53082-3C76-4E7C-84DF-43BD8927E975}"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CF277-B9E9-4F5E-86D7-492CE2363603}" type="slidenum">
              <a:rPr lang="en-US" smtClean="0"/>
              <a:t>‹#›</a:t>
            </a:fld>
            <a:endParaRPr lang="en-US"/>
          </a:p>
        </p:txBody>
      </p:sp>
    </p:spTree>
    <p:extLst>
      <p:ext uri="{BB962C8B-B14F-4D97-AF65-F5344CB8AC3E}">
        <p14:creationId xmlns:p14="http://schemas.microsoft.com/office/powerpoint/2010/main" val="204682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1CF277-B9E9-4F5E-86D7-492CE2363603}" type="slidenum">
              <a:rPr lang="en-US" smtClean="0"/>
              <a:t>1</a:t>
            </a:fld>
            <a:endParaRPr lang="en-US"/>
          </a:p>
        </p:txBody>
      </p:sp>
    </p:spTree>
    <p:extLst>
      <p:ext uri="{BB962C8B-B14F-4D97-AF65-F5344CB8AC3E}">
        <p14:creationId xmlns:p14="http://schemas.microsoft.com/office/powerpoint/2010/main" val="698425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EBEB8-352D-75A3-746A-4E46600E9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D1ED0-1A1B-F202-F281-49A232607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C8282-5E3E-80F0-43BB-83EEB6835BA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D6FA731-D997-3622-306C-A88EE66FB34C}"/>
              </a:ext>
            </a:extLst>
          </p:cNvPr>
          <p:cNvSpPr>
            <a:spLocks noGrp="1"/>
          </p:cNvSpPr>
          <p:nvPr>
            <p:ph type="sldNum" sz="quarter" idx="5"/>
          </p:nvPr>
        </p:nvSpPr>
        <p:spPr/>
        <p:txBody>
          <a:bodyPr/>
          <a:lstStyle/>
          <a:p>
            <a:fld id="{4E1CF277-B9E9-4F5E-86D7-492CE2363603}" type="slidenum">
              <a:rPr lang="en-US" smtClean="0"/>
              <a:t>30</a:t>
            </a:fld>
            <a:endParaRPr lang="en-US"/>
          </a:p>
        </p:txBody>
      </p:sp>
    </p:spTree>
    <p:extLst>
      <p:ext uri="{BB962C8B-B14F-4D97-AF65-F5344CB8AC3E}">
        <p14:creationId xmlns:p14="http://schemas.microsoft.com/office/powerpoint/2010/main" val="56708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1CF277-B9E9-4F5E-86D7-492CE2363603}" type="slidenum">
              <a:rPr lang="en-US" smtClean="0"/>
              <a:t>3</a:t>
            </a:fld>
            <a:endParaRPr lang="en-US"/>
          </a:p>
        </p:txBody>
      </p:sp>
    </p:spTree>
    <p:extLst>
      <p:ext uri="{BB962C8B-B14F-4D97-AF65-F5344CB8AC3E}">
        <p14:creationId xmlns:p14="http://schemas.microsoft.com/office/powerpoint/2010/main" val="1201358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1CF277-B9E9-4F5E-86D7-492CE2363603}" type="slidenum">
              <a:rPr lang="en-US" smtClean="0"/>
              <a:t>5</a:t>
            </a:fld>
            <a:endParaRPr lang="en-US"/>
          </a:p>
        </p:txBody>
      </p:sp>
    </p:spTree>
    <p:extLst>
      <p:ext uri="{BB962C8B-B14F-4D97-AF65-F5344CB8AC3E}">
        <p14:creationId xmlns:p14="http://schemas.microsoft.com/office/powerpoint/2010/main" val="3924344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15E12-F005-BDD6-312D-B53576DEB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EB4F7-7FEB-1A96-2FAA-0FCFB47A1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5ACAC-25CE-C2D1-E6A5-2243BE6D527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D81DCA2-E9C6-597F-E827-3A86A7277E0D}"/>
              </a:ext>
            </a:extLst>
          </p:cNvPr>
          <p:cNvSpPr>
            <a:spLocks noGrp="1"/>
          </p:cNvSpPr>
          <p:nvPr>
            <p:ph type="sldNum" sz="quarter" idx="5"/>
          </p:nvPr>
        </p:nvSpPr>
        <p:spPr/>
        <p:txBody>
          <a:bodyPr/>
          <a:lstStyle/>
          <a:p>
            <a:fld id="{4E1CF277-B9E9-4F5E-86D7-492CE2363603}" type="slidenum">
              <a:rPr lang="en-US" smtClean="0"/>
              <a:t>6</a:t>
            </a:fld>
            <a:endParaRPr lang="en-US"/>
          </a:p>
        </p:txBody>
      </p:sp>
    </p:spTree>
    <p:extLst>
      <p:ext uri="{BB962C8B-B14F-4D97-AF65-F5344CB8AC3E}">
        <p14:creationId xmlns:p14="http://schemas.microsoft.com/office/powerpoint/2010/main" val="3879941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49718-0EE3-ED12-5CC9-32EB26A14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D12DB3-B871-DD79-E92B-2BA5A94B6E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95278D-FD29-3447-B8D7-AE087B74849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D0A58B7-8386-F3AE-0DBD-339A45E4A59D}"/>
              </a:ext>
            </a:extLst>
          </p:cNvPr>
          <p:cNvSpPr>
            <a:spLocks noGrp="1"/>
          </p:cNvSpPr>
          <p:nvPr>
            <p:ph type="sldNum" sz="quarter" idx="5"/>
          </p:nvPr>
        </p:nvSpPr>
        <p:spPr/>
        <p:txBody>
          <a:bodyPr/>
          <a:lstStyle/>
          <a:p>
            <a:fld id="{4E1CF277-B9E9-4F5E-86D7-492CE2363603}" type="slidenum">
              <a:rPr lang="en-US" smtClean="0"/>
              <a:t>7</a:t>
            </a:fld>
            <a:endParaRPr lang="en-US"/>
          </a:p>
        </p:txBody>
      </p:sp>
    </p:spTree>
    <p:extLst>
      <p:ext uri="{BB962C8B-B14F-4D97-AF65-F5344CB8AC3E}">
        <p14:creationId xmlns:p14="http://schemas.microsoft.com/office/powerpoint/2010/main" val="249213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499CA-7565-EA4A-1A2C-82CAEE0E91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6C65F-F915-3717-4BF7-E4F803F480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0BE8C-6686-FF97-5FC9-26A8F835ABC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E69AD2D-10FD-9E53-32EB-6AE65E425F62}"/>
              </a:ext>
            </a:extLst>
          </p:cNvPr>
          <p:cNvSpPr>
            <a:spLocks noGrp="1"/>
          </p:cNvSpPr>
          <p:nvPr>
            <p:ph type="sldNum" sz="quarter" idx="5"/>
          </p:nvPr>
        </p:nvSpPr>
        <p:spPr/>
        <p:txBody>
          <a:bodyPr/>
          <a:lstStyle/>
          <a:p>
            <a:fld id="{4E1CF277-B9E9-4F5E-86D7-492CE2363603}" type="slidenum">
              <a:rPr lang="en-US" smtClean="0"/>
              <a:t>8</a:t>
            </a:fld>
            <a:endParaRPr lang="en-US"/>
          </a:p>
        </p:txBody>
      </p:sp>
    </p:spTree>
    <p:extLst>
      <p:ext uri="{BB962C8B-B14F-4D97-AF65-F5344CB8AC3E}">
        <p14:creationId xmlns:p14="http://schemas.microsoft.com/office/powerpoint/2010/main" val="180809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1CF277-B9E9-4F5E-86D7-492CE2363603}" type="slidenum">
              <a:rPr lang="en-US" smtClean="0"/>
              <a:t>27</a:t>
            </a:fld>
            <a:endParaRPr lang="en-US"/>
          </a:p>
        </p:txBody>
      </p:sp>
    </p:spTree>
    <p:extLst>
      <p:ext uri="{BB962C8B-B14F-4D97-AF65-F5344CB8AC3E}">
        <p14:creationId xmlns:p14="http://schemas.microsoft.com/office/powerpoint/2010/main" val="834054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E0BE4-6ED7-3298-E9C2-06E556D85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921B2-2F96-B9AD-E2F7-42FD953855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609F8-058F-F8A3-1CBA-3350C8376D6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694F7EE-8C0F-9C4A-6C3F-BF8444760E90}"/>
              </a:ext>
            </a:extLst>
          </p:cNvPr>
          <p:cNvSpPr>
            <a:spLocks noGrp="1"/>
          </p:cNvSpPr>
          <p:nvPr>
            <p:ph type="sldNum" sz="quarter" idx="5"/>
          </p:nvPr>
        </p:nvSpPr>
        <p:spPr/>
        <p:txBody>
          <a:bodyPr/>
          <a:lstStyle/>
          <a:p>
            <a:fld id="{4E1CF277-B9E9-4F5E-86D7-492CE2363603}" type="slidenum">
              <a:rPr lang="en-US" smtClean="0"/>
              <a:t>28</a:t>
            </a:fld>
            <a:endParaRPr lang="en-US"/>
          </a:p>
        </p:txBody>
      </p:sp>
    </p:spTree>
    <p:extLst>
      <p:ext uri="{BB962C8B-B14F-4D97-AF65-F5344CB8AC3E}">
        <p14:creationId xmlns:p14="http://schemas.microsoft.com/office/powerpoint/2010/main" val="1928090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D6046-49C1-BA6C-9C1F-06F2F2D3E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C333F-C66A-0C4E-9244-7AD364DCB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397312-3732-2F70-BB23-2EF8A90EF13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5FE3FED-DA75-AB0A-C208-A9BCE382878B}"/>
              </a:ext>
            </a:extLst>
          </p:cNvPr>
          <p:cNvSpPr>
            <a:spLocks noGrp="1"/>
          </p:cNvSpPr>
          <p:nvPr>
            <p:ph type="sldNum" sz="quarter" idx="5"/>
          </p:nvPr>
        </p:nvSpPr>
        <p:spPr/>
        <p:txBody>
          <a:bodyPr/>
          <a:lstStyle/>
          <a:p>
            <a:fld id="{4E1CF277-B9E9-4F5E-86D7-492CE2363603}" type="slidenum">
              <a:rPr lang="en-US" smtClean="0"/>
              <a:t>29</a:t>
            </a:fld>
            <a:endParaRPr lang="en-US"/>
          </a:p>
        </p:txBody>
      </p:sp>
    </p:spTree>
    <p:extLst>
      <p:ext uri="{BB962C8B-B14F-4D97-AF65-F5344CB8AC3E}">
        <p14:creationId xmlns:p14="http://schemas.microsoft.com/office/powerpoint/2010/main" val="4174767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D67B-A095-015C-4DDB-0381151AE5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80064E-CAF6-CEA8-74E9-CA9D9F204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C9E804-5153-22B8-F77F-15499B19519A}"/>
              </a:ext>
            </a:extLst>
          </p:cNvPr>
          <p:cNvSpPr>
            <a:spLocks noGrp="1"/>
          </p:cNvSpPr>
          <p:nvPr>
            <p:ph type="dt" sz="half" idx="10"/>
          </p:nvPr>
        </p:nvSpPr>
        <p:spPr/>
        <p:txBody>
          <a:bodyPr/>
          <a:lstStyle/>
          <a:p>
            <a:fld id="{6D56E579-D649-406A-8FEA-C267E51A0AE1}" type="datetime1">
              <a:rPr lang="en-US" smtClean="0"/>
              <a:t>5/13/2025</a:t>
            </a:fld>
            <a:endParaRPr lang="en-US"/>
          </a:p>
        </p:txBody>
      </p:sp>
      <p:sp>
        <p:nvSpPr>
          <p:cNvPr id="5" name="Footer Placeholder 4">
            <a:extLst>
              <a:ext uri="{FF2B5EF4-FFF2-40B4-BE49-F238E27FC236}">
                <a16:creationId xmlns:a16="http://schemas.microsoft.com/office/drawing/2014/main" id="{D84B6AB9-C9FC-59AB-79C0-8E1036318E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C60D3-EC7D-BA4C-F52D-805856D62CA9}"/>
              </a:ext>
            </a:extLst>
          </p:cNvPr>
          <p:cNvSpPr>
            <a:spLocks noGrp="1"/>
          </p:cNvSpPr>
          <p:nvPr>
            <p:ph type="sldNum" sz="quarter" idx="12"/>
          </p:nvPr>
        </p:nvSpPr>
        <p:spPr/>
        <p:txBody>
          <a:bodyPr/>
          <a:lstStyle>
            <a:lvl1pPr>
              <a:defRPr>
                <a:solidFill>
                  <a:schemeClr val="accent1">
                    <a:lumMod val="75000"/>
                  </a:schemeClr>
                </a:solidFill>
              </a:defRPr>
            </a:lvl1pPr>
          </a:lstStyle>
          <a:p>
            <a:fld id="{13892CAB-B738-49B2-9EED-CDCEC12AC3FA}" type="slidenum">
              <a:rPr lang="en-US" smtClean="0"/>
              <a:pPr/>
              <a:t>‹#›</a:t>
            </a:fld>
            <a:endParaRPr lang="en-US" dirty="0"/>
          </a:p>
        </p:txBody>
      </p:sp>
    </p:spTree>
    <p:extLst>
      <p:ext uri="{BB962C8B-B14F-4D97-AF65-F5344CB8AC3E}">
        <p14:creationId xmlns:p14="http://schemas.microsoft.com/office/powerpoint/2010/main" val="4086198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E8162-4A36-C699-B0E5-8CE78A18EA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FD32E5-4CA2-9F5E-0AF5-40705FDD9D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9C891-F637-5629-F60D-1600C27CA51F}"/>
              </a:ext>
            </a:extLst>
          </p:cNvPr>
          <p:cNvSpPr>
            <a:spLocks noGrp="1"/>
          </p:cNvSpPr>
          <p:nvPr>
            <p:ph type="dt" sz="half" idx="10"/>
          </p:nvPr>
        </p:nvSpPr>
        <p:spPr/>
        <p:txBody>
          <a:bodyPr/>
          <a:lstStyle/>
          <a:p>
            <a:fld id="{50579F8B-09EA-47BF-9CD4-662F835F451B}" type="datetime1">
              <a:rPr lang="en-US" smtClean="0"/>
              <a:t>5/13/2025</a:t>
            </a:fld>
            <a:endParaRPr lang="en-US"/>
          </a:p>
        </p:txBody>
      </p:sp>
      <p:sp>
        <p:nvSpPr>
          <p:cNvPr id="5" name="Footer Placeholder 4">
            <a:extLst>
              <a:ext uri="{FF2B5EF4-FFF2-40B4-BE49-F238E27FC236}">
                <a16:creationId xmlns:a16="http://schemas.microsoft.com/office/drawing/2014/main" id="{1B35BCA8-2956-8E6F-F1C2-D1C0C6C0D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479061-C221-82E0-A8E7-55399D489E3B}"/>
              </a:ext>
            </a:extLst>
          </p:cNvPr>
          <p:cNvSpPr>
            <a:spLocks noGrp="1"/>
          </p:cNvSpPr>
          <p:nvPr>
            <p:ph type="sldNum" sz="quarter" idx="12"/>
          </p:nvPr>
        </p:nvSpPr>
        <p:spPr/>
        <p:txBody>
          <a:bodyPr/>
          <a:lstStyle/>
          <a:p>
            <a:fld id="{13892CAB-B738-49B2-9EED-CDCEC12AC3FA}" type="slidenum">
              <a:rPr lang="en-US" smtClean="0"/>
              <a:t>‹#›</a:t>
            </a:fld>
            <a:endParaRPr lang="en-US"/>
          </a:p>
        </p:txBody>
      </p:sp>
    </p:spTree>
    <p:extLst>
      <p:ext uri="{BB962C8B-B14F-4D97-AF65-F5344CB8AC3E}">
        <p14:creationId xmlns:p14="http://schemas.microsoft.com/office/powerpoint/2010/main" val="369476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30BFE-4A9B-1EAD-4012-0CB6327272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412E7-D758-7D8E-663D-2B819654C5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7F55B-C6A5-051B-7967-464E65678B89}"/>
              </a:ext>
            </a:extLst>
          </p:cNvPr>
          <p:cNvSpPr>
            <a:spLocks noGrp="1"/>
          </p:cNvSpPr>
          <p:nvPr>
            <p:ph type="dt" sz="half" idx="10"/>
          </p:nvPr>
        </p:nvSpPr>
        <p:spPr/>
        <p:txBody>
          <a:bodyPr/>
          <a:lstStyle/>
          <a:p>
            <a:fld id="{4E66E648-A98F-4A16-A883-EAAFCFFCC613}" type="datetime1">
              <a:rPr lang="en-US" smtClean="0"/>
              <a:t>5/13/2025</a:t>
            </a:fld>
            <a:endParaRPr lang="en-US"/>
          </a:p>
        </p:txBody>
      </p:sp>
      <p:sp>
        <p:nvSpPr>
          <p:cNvPr id="5" name="Footer Placeholder 4">
            <a:extLst>
              <a:ext uri="{FF2B5EF4-FFF2-40B4-BE49-F238E27FC236}">
                <a16:creationId xmlns:a16="http://schemas.microsoft.com/office/drawing/2014/main" id="{A90A54E1-24E1-654E-7159-98D697F3F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B8FAA-4238-821D-FC34-49FED22EFC18}"/>
              </a:ext>
            </a:extLst>
          </p:cNvPr>
          <p:cNvSpPr>
            <a:spLocks noGrp="1"/>
          </p:cNvSpPr>
          <p:nvPr>
            <p:ph type="sldNum" sz="quarter" idx="12"/>
          </p:nvPr>
        </p:nvSpPr>
        <p:spPr/>
        <p:txBody>
          <a:bodyPr/>
          <a:lstStyle/>
          <a:p>
            <a:fld id="{13892CAB-B738-49B2-9EED-CDCEC12AC3FA}" type="slidenum">
              <a:rPr lang="en-US" smtClean="0"/>
              <a:t>‹#›</a:t>
            </a:fld>
            <a:endParaRPr lang="en-US"/>
          </a:p>
        </p:txBody>
      </p:sp>
    </p:spTree>
    <p:extLst>
      <p:ext uri="{BB962C8B-B14F-4D97-AF65-F5344CB8AC3E}">
        <p14:creationId xmlns:p14="http://schemas.microsoft.com/office/powerpoint/2010/main" val="24042394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5498-CF2A-2DF3-59CF-AEBDF28783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70D16F-F74C-A09B-516F-344E0EBE33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1F35C-C19B-7C59-23E0-06CBECF03357}"/>
              </a:ext>
            </a:extLst>
          </p:cNvPr>
          <p:cNvSpPr>
            <a:spLocks noGrp="1"/>
          </p:cNvSpPr>
          <p:nvPr>
            <p:ph type="dt" sz="half" idx="10"/>
          </p:nvPr>
        </p:nvSpPr>
        <p:spPr/>
        <p:txBody>
          <a:bodyPr/>
          <a:lstStyle/>
          <a:p>
            <a:fld id="{E246C081-14F5-44B9-9E3A-C6111185C3A5}" type="datetime1">
              <a:rPr lang="en-US" smtClean="0"/>
              <a:t>5/13/2025</a:t>
            </a:fld>
            <a:endParaRPr lang="en-US"/>
          </a:p>
        </p:txBody>
      </p:sp>
      <p:sp>
        <p:nvSpPr>
          <p:cNvPr id="5" name="Footer Placeholder 4">
            <a:extLst>
              <a:ext uri="{FF2B5EF4-FFF2-40B4-BE49-F238E27FC236}">
                <a16:creationId xmlns:a16="http://schemas.microsoft.com/office/drawing/2014/main" id="{1475D2F0-D852-B919-DD87-C49468D05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F933D8-4F98-D446-4F5C-D0CA2C4A791E}"/>
              </a:ext>
            </a:extLst>
          </p:cNvPr>
          <p:cNvSpPr>
            <a:spLocks noGrp="1"/>
          </p:cNvSpPr>
          <p:nvPr>
            <p:ph type="sldNum" sz="quarter" idx="12"/>
          </p:nvPr>
        </p:nvSpPr>
        <p:spPr/>
        <p:txBody>
          <a:bodyPr/>
          <a:lstStyle/>
          <a:p>
            <a:fld id="{13892CAB-B738-49B2-9EED-CDCEC12AC3FA}" type="slidenum">
              <a:rPr lang="en-US" smtClean="0"/>
              <a:t>‹#›</a:t>
            </a:fld>
            <a:endParaRPr lang="en-US"/>
          </a:p>
        </p:txBody>
      </p:sp>
    </p:spTree>
    <p:extLst>
      <p:ext uri="{BB962C8B-B14F-4D97-AF65-F5344CB8AC3E}">
        <p14:creationId xmlns:p14="http://schemas.microsoft.com/office/powerpoint/2010/main" val="11113378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EE3D2-23B1-ACE4-533A-6B0906CF1F5C}"/>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6450CD21-BE53-F26D-CE2A-0913137DA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0C21B23-6B3A-7C2A-F60B-4166FFCD9C1F}"/>
              </a:ext>
            </a:extLst>
          </p:cNvPr>
          <p:cNvSpPr>
            <a:spLocks noGrp="1"/>
          </p:cNvSpPr>
          <p:nvPr>
            <p:ph type="dt" sz="half" idx="10"/>
          </p:nvPr>
        </p:nvSpPr>
        <p:spPr/>
        <p:txBody>
          <a:bodyPr/>
          <a:lstStyle/>
          <a:p>
            <a:fld id="{DBFCC757-98A6-4555-8CD2-F5C927DA7587}" type="datetime1">
              <a:rPr lang="en-US" smtClean="0"/>
              <a:t>5/13/2025</a:t>
            </a:fld>
            <a:endParaRPr lang="en-US"/>
          </a:p>
        </p:txBody>
      </p:sp>
      <p:sp>
        <p:nvSpPr>
          <p:cNvPr id="5" name="Footer Placeholder 4">
            <a:extLst>
              <a:ext uri="{FF2B5EF4-FFF2-40B4-BE49-F238E27FC236}">
                <a16:creationId xmlns:a16="http://schemas.microsoft.com/office/drawing/2014/main" id="{42D89F5F-4FD4-7612-8219-CC3BFEC0A5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956F1-2C1C-BA23-B1A1-C1F7D034E666}"/>
              </a:ext>
            </a:extLst>
          </p:cNvPr>
          <p:cNvSpPr>
            <a:spLocks noGrp="1"/>
          </p:cNvSpPr>
          <p:nvPr>
            <p:ph type="sldNum" sz="quarter" idx="12"/>
          </p:nvPr>
        </p:nvSpPr>
        <p:spPr>
          <a:xfrm>
            <a:off x="11234057" y="6382238"/>
            <a:ext cx="762837" cy="365125"/>
          </a:xfrm>
        </p:spPr>
        <p:txBody>
          <a:bodyPr/>
          <a:lstStyle>
            <a:lvl1pPr>
              <a:defRPr>
                <a:solidFill>
                  <a:schemeClr val="accent1">
                    <a:lumMod val="75000"/>
                  </a:schemeClr>
                </a:solidFill>
              </a:defRPr>
            </a:lvl1pPr>
          </a:lstStyle>
          <a:p>
            <a:fld id="{13892CAB-B738-49B2-9EED-CDCEC12AC3FA}" type="slidenum">
              <a:rPr lang="en-US" smtClean="0"/>
              <a:pPr/>
              <a:t>‹#›</a:t>
            </a:fld>
            <a:endParaRPr lang="en-US" dirty="0"/>
          </a:p>
        </p:txBody>
      </p:sp>
    </p:spTree>
    <p:extLst>
      <p:ext uri="{BB962C8B-B14F-4D97-AF65-F5344CB8AC3E}">
        <p14:creationId xmlns:p14="http://schemas.microsoft.com/office/powerpoint/2010/main" val="15880991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A66E6-525C-BF43-5153-96C38E7E0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19BD1-CDB0-1080-7792-6DE2D08BF3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B542B8-168B-1639-852C-0884CF27B7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93BF06-8F18-BBCC-768A-1EEBC105F563}"/>
              </a:ext>
            </a:extLst>
          </p:cNvPr>
          <p:cNvSpPr>
            <a:spLocks noGrp="1"/>
          </p:cNvSpPr>
          <p:nvPr>
            <p:ph type="dt" sz="half" idx="10"/>
          </p:nvPr>
        </p:nvSpPr>
        <p:spPr/>
        <p:txBody>
          <a:bodyPr/>
          <a:lstStyle/>
          <a:p>
            <a:fld id="{2CD13873-C6CE-40F9-8C30-A4DCFFB3F886}" type="datetime1">
              <a:rPr lang="en-US" smtClean="0"/>
              <a:t>5/13/2025</a:t>
            </a:fld>
            <a:endParaRPr lang="en-US"/>
          </a:p>
        </p:txBody>
      </p:sp>
      <p:sp>
        <p:nvSpPr>
          <p:cNvPr id="6" name="Footer Placeholder 5">
            <a:extLst>
              <a:ext uri="{FF2B5EF4-FFF2-40B4-BE49-F238E27FC236}">
                <a16:creationId xmlns:a16="http://schemas.microsoft.com/office/drawing/2014/main" id="{91CD6638-735F-8588-4BF0-53615BB0E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7B759E-87AC-8FC6-C9C3-DD0C8906D277}"/>
              </a:ext>
            </a:extLst>
          </p:cNvPr>
          <p:cNvSpPr>
            <a:spLocks noGrp="1"/>
          </p:cNvSpPr>
          <p:nvPr>
            <p:ph type="sldNum" sz="quarter" idx="12"/>
          </p:nvPr>
        </p:nvSpPr>
        <p:spPr/>
        <p:txBody>
          <a:bodyPr/>
          <a:lstStyle/>
          <a:p>
            <a:fld id="{13892CAB-B738-49B2-9EED-CDCEC12AC3FA}" type="slidenum">
              <a:rPr lang="en-US" smtClean="0"/>
              <a:t>‹#›</a:t>
            </a:fld>
            <a:endParaRPr lang="en-US" dirty="0"/>
          </a:p>
        </p:txBody>
      </p:sp>
    </p:spTree>
    <p:extLst>
      <p:ext uri="{BB962C8B-B14F-4D97-AF65-F5344CB8AC3E}">
        <p14:creationId xmlns:p14="http://schemas.microsoft.com/office/powerpoint/2010/main" val="39503653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EF01-81DD-0C2B-0EB6-BCC337707B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C0D8FE-30CE-59ED-3118-80A85B1175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8CA16-E7A6-D5E9-82D2-32E9730998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9318C-14FE-D3E3-61FC-367A20412E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DB9BF-4CA6-EC90-D44E-882D1E3B6D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80E56E-C2D9-FD0B-3375-C3BC1AEF39A7}"/>
              </a:ext>
            </a:extLst>
          </p:cNvPr>
          <p:cNvSpPr>
            <a:spLocks noGrp="1"/>
          </p:cNvSpPr>
          <p:nvPr>
            <p:ph type="dt" sz="half" idx="10"/>
          </p:nvPr>
        </p:nvSpPr>
        <p:spPr/>
        <p:txBody>
          <a:bodyPr/>
          <a:lstStyle/>
          <a:p>
            <a:fld id="{C4C41C28-5039-4A7F-8ABD-6DD3D5505E77}" type="datetime1">
              <a:rPr lang="en-US" smtClean="0"/>
              <a:t>5/13/2025</a:t>
            </a:fld>
            <a:endParaRPr lang="en-US"/>
          </a:p>
        </p:txBody>
      </p:sp>
      <p:sp>
        <p:nvSpPr>
          <p:cNvPr id="8" name="Footer Placeholder 7">
            <a:extLst>
              <a:ext uri="{FF2B5EF4-FFF2-40B4-BE49-F238E27FC236}">
                <a16:creationId xmlns:a16="http://schemas.microsoft.com/office/drawing/2014/main" id="{7BC157DF-9F29-2066-50E5-C28F8F7AFE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50AB5E-7D19-9D61-03E9-F2835AB3D064}"/>
              </a:ext>
            </a:extLst>
          </p:cNvPr>
          <p:cNvSpPr>
            <a:spLocks noGrp="1"/>
          </p:cNvSpPr>
          <p:nvPr>
            <p:ph type="sldNum" sz="quarter" idx="12"/>
          </p:nvPr>
        </p:nvSpPr>
        <p:spPr/>
        <p:txBody>
          <a:bodyPr/>
          <a:lstStyle/>
          <a:p>
            <a:fld id="{13892CAB-B738-49B2-9EED-CDCEC12AC3FA}" type="slidenum">
              <a:rPr lang="en-US" smtClean="0"/>
              <a:t>‹#›</a:t>
            </a:fld>
            <a:endParaRPr lang="en-US"/>
          </a:p>
        </p:txBody>
      </p:sp>
    </p:spTree>
    <p:extLst>
      <p:ext uri="{BB962C8B-B14F-4D97-AF65-F5344CB8AC3E}">
        <p14:creationId xmlns:p14="http://schemas.microsoft.com/office/powerpoint/2010/main" val="88041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FDD3-7202-846C-A9E0-046FE0A15D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833FA3-0FB9-6C21-1FD2-23B68F04FFF6}"/>
              </a:ext>
            </a:extLst>
          </p:cNvPr>
          <p:cNvSpPr>
            <a:spLocks noGrp="1"/>
          </p:cNvSpPr>
          <p:nvPr>
            <p:ph type="dt" sz="half" idx="10"/>
          </p:nvPr>
        </p:nvSpPr>
        <p:spPr/>
        <p:txBody>
          <a:bodyPr/>
          <a:lstStyle/>
          <a:p>
            <a:fld id="{A9A6552B-19FF-4A9A-B1D0-39E05CD6FD31}" type="datetime1">
              <a:rPr lang="en-US" smtClean="0"/>
              <a:t>5/13/2025</a:t>
            </a:fld>
            <a:endParaRPr lang="en-US"/>
          </a:p>
        </p:txBody>
      </p:sp>
      <p:sp>
        <p:nvSpPr>
          <p:cNvPr id="4" name="Footer Placeholder 3">
            <a:extLst>
              <a:ext uri="{FF2B5EF4-FFF2-40B4-BE49-F238E27FC236}">
                <a16:creationId xmlns:a16="http://schemas.microsoft.com/office/drawing/2014/main" id="{2ED53FCB-74A2-F823-EB09-6FDD3F20A2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9DB80E-31A1-49FB-4E58-09681C204B28}"/>
              </a:ext>
            </a:extLst>
          </p:cNvPr>
          <p:cNvSpPr>
            <a:spLocks noGrp="1"/>
          </p:cNvSpPr>
          <p:nvPr>
            <p:ph type="sldNum" sz="quarter" idx="12"/>
          </p:nvPr>
        </p:nvSpPr>
        <p:spPr/>
        <p:txBody>
          <a:bodyPr/>
          <a:lstStyle/>
          <a:p>
            <a:fld id="{13892CAB-B738-49B2-9EED-CDCEC12AC3FA}" type="slidenum">
              <a:rPr lang="en-US" smtClean="0"/>
              <a:t>‹#›</a:t>
            </a:fld>
            <a:endParaRPr lang="en-US"/>
          </a:p>
        </p:txBody>
      </p:sp>
    </p:spTree>
    <p:extLst>
      <p:ext uri="{BB962C8B-B14F-4D97-AF65-F5344CB8AC3E}">
        <p14:creationId xmlns:p14="http://schemas.microsoft.com/office/powerpoint/2010/main" val="134487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46C227-358D-9550-7050-319AA3DB6F30}"/>
              </a:ext>
            </a:extLst>
          </p:cNvPr>
          <p:cNvSpPr>
            <a:spLocks noGrp="1"/>
          </p:cNvSpPr>
          <p:nvPr>
            <p:ph type="dt" sz="half" idx="10"/>
          </p:nvPr>
        </p:nvSpPr>
        <p:spPr/>
        <p:txBody>
          <a:bodyPr/>
          <a:lstStyle/>
          <a:p>
            <a:fld id="{8741E593-CC4C-4320-80C8-A322DE075D26}" type="datetime1">
              <a:rPr lang="en-US" smtClean="0"/>
              <a:t>5/13/2025</a:t>
            </a:fld>
            <a:endParaRPr lang="en-US"/>
          </a:p>
        </p:txBody>
      </p:sp>
      <p:sp>
        <p:nvSpPr>
          <p:cNvPr id="3" name="Footer Placeholder 2">
            <a:extLst>
              <a:ext uri="{FF2B5EF4-FFF2-40B4-BE49-F238E27FC236}">
                <a16:creationId xmlns:a16="http://schemas.microsoft.com/office/drawing/2014/main" id="{C368FF05-E694-8FED-5D78-E5DF50E973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5E4B67-4CB1-0E89-FD22-953F394EA257}"/>
              </a:ext>
            </a:extLst>
          </p:cNvPr>
          <p:cNvSpPr>
            <a:spLocks noGrp="1"/>
          </p:cNvSpPr>
          <p:nvPr>
            <p:ph type="sldNum" sz="quarter" idx="12"/>
          </p:nvPr>
        </p:nvSpPr>
        <p:spPr/>
        <p:txBody>
          <a:bodyPr/>
          <a:lstStyle/>
          <a:p>
            <a:fld id="{13892CAB-B738-49B2-9EED-CDCEC12AC3FA}" type="slidenum">
              <a:rPr lang="en-US" smtClean="0"/>
              <a:t>‹#›</a:t>
            </a:fld>
            <a:endParaRPr lang="en-US"/>
          </a:p>
        </p:txBody>
      </p:sp>
    </p:spTree>
    <p:extLst>
      <p:ext uri="{BB962C8B-B14F-4D97-AF65-F5344CB8AC3E}">
        <p14:creationId xmlns:p14="http://schemas.microsoft.com/office/powerpoint/2010/main" val="1615717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0489-EE50-D01B-B847-7D6EDD317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7E087-4984-6856-3F3D-EF80F532A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94E234-A4C4-634E-C2F7-E48A2AA4A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375C6-D22C-2466-9AD5-4687788F33D6}"/>
              </a:ext>
            </a:extLst>
          </p:cNvPr>
          <p:cNvSpPr>
            <a:spLocks noGrp="1"/>
          </p:cNvSpPr>
          <p:nvPr>
            <p:ph type="dt" sz="half" idx="10"/>
          </p:nvPr>
        </p:nvSpPr>
        <p:spPr/>
        <p:txBody>
          <a:bodyPr/>
          <a:lstStyle/>
          <a:p>
            <a:fld id="{94FC9DBE-F2F7-48BB-8399-9C704078B193}" type="datetime1">
              <a:rPr lang="en-US" smtClean="0"/>
              <a:t>5/13/2025</a:t>
            </a:fld>
            <a:endParaRPr lang="en-US"/>
          </a:p>
        </p:txBody>
      </p:sp>
      <p:sp>
        <p:nvSpPr>
          <p:cNvPr id="6" name="Footer Placeholder 5">
            <a:extLst>
              <a:ext uri="{FF2B5EF4-FFF2-40B4-BE49-F238E27FC236}">
                <a16:creationId xmlns:a16="http://schemas.microsoft.com/office/drawing/2014/main" id="{290EE9BD-DADA-BBCB-D116-67DE89A9C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7D69DD-F341-71AF-60F1-7661EC58CAC1}"/>
              </a:ext>
            </a:extLst>
          </p:cNvPr>
          <p:cNvSpPr>
            <a:spLocks noGrp="1"/>
          </p:cNvSpPr>
          <p:nvPr>
            <p:ph type="sldNum" sz="quarter" idx="12"/>
          </p:nvPr>
        </p:nvSpPr>
        <p:spPr/>
        <p:txBody>
          <a:bodyPr/>
          <a:lstStyle/>
          <a:p>
            <a:fld id="{13892CAB-B738-49B2-9EED-CDCEC12AC3FA}" type="slidenum">
              <a:rPr lang="en-US" smtClean="0"/>
              <a:t>‹#›</a:t>
            </a:fld>
            <a:endParaRPr lang="en-US"/>
          </a:p>
        </p:txBody>
      </p:sp>
    </p:spTree>
    <p:extLst>
      <p:ext uri="{BB962C8B-B14F-4D97-AF65-F5344CB8AC3E}">
        <p14:creationId xmlns:p14="http://schemas.microsoft.com/office/powerpoint/2010/main" val="129377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86823-E6A7-A6B4-C673-E842F905E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B6D261-0555-F11B-81BF-291916057A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B6C786-C379-195B-116F-55F2D95EC4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E7C3E-8A55-75B7-7126-E3901AA168B5}"/>
              </a:ext>
            </a:extLst>
          </p:cNvPr>
          <p:cNvSpPr>
            <a:spLocks noGrp="1"/>
          </p:cNvSpPr>
          <p:nvPr>
            <p:ph type="dt" sz="half" idx="10"/>
          </p:nvPr>
        </p:nvSpPr>
        <p:spPr/>
        <p:txBody>
          <a:bodyPr/>
          <a:lstStyle/>
          <a:p>
            <a:fld id="{A6C1E729-22A3-4034-A6BB-5FBEF8F04B5D}" type="datetime1">
              <a:rPr lang="en-US" smtClean="0"/>
              <a:t>5/13/2025</a:t>
            </a:fld>
            <a:endParaRPr lang="en-US"/>
          </a:p>
        </p:txBody>
      </p:sp>
      <p:sp>
        <p:nvSpPr>
          <p:cNvPr id="6" name="Footer Placeholder 5">
            <a:extLst>
              <a:ext uri="{FF2B5EF4-FFF2-40B4-BE49-F238E27FC236}">
                <a16:creationId xmlns:a16="http://schemas.microsoft.com/office/drawing/2014/main" id="{56A23BDC-0519-C97F-20B7-18ADB50666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1F5F2-2B4A-913B-166A-E95255064FDD}"/>
              </a:ext>
            </a:extLst>
          </p:cNvPr>
          <p:cNvSpPr>
            <a:spLocks noGrp="1"/>
          </p:cNvSpPr>
          <p:nvPr>
            <p:ph type="sldNum" sz="quarter" idx="12"/>
          </p:nvPr>
        </p:nvSpPr>
        <p:spPr/>
        <p:txBody>
          <a:bodyPr/>
          <a:lstStyle/>
          <a:p>
            <a:fld id="{13892CAB-B738-49B2-9EED-CDCEC12AC3FA}" type="slidenum">
              <a:rPr lang="en-US" smtClean="0"/>
              <a:t>‹#›</a:t>
            </a:fld>
            <a:endParaRPr lang="en-US"/>
          </a:p>
        </p:txBody>
      </p:sp>
    </p:spTree>
    <p:extLst>
      <p:ext uri="{BB962C8B-B14F-4D97-AF65-F5344CB8AC3E}">
        <p14:creationId xmlns:p14="http://schemas.microsoft.com/office/powerpoint/2010/main" val="1219127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B2AF70-8298-5653-F0F3-E5D0BB7E73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D629AB-4321-EF83-1A38-9D0701664C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6FF170-A0E8-D811-84F1-6D920801A4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9802B-7267-4906-AF95-85A1049B19AF}" type="datetime1">
              <a:rPr lang="en-US" smtClean="0"/>
              <a:t>5/13/2025</a:t>
            </a:fld>
            <a:endParaRPr lang="en-US"/>
          </a:p>
        </p:txBody>
      </p:sp>
      <p:sp>
        <p:nvSpPr>
          <p:cNvPr id="5" name="Footer Placeholder 4">
            <a:extLst>
              <a:ext uri="{FF2B5EF4-FFF2-40B4-BE49-F238E27FC236}">
                <a16:creationId xmlns:a16="http://schemas.microsoft.com/office/drawing/2014/main" id="{A237E1D9-5B9B-6C12-E7F9-058FA2EE39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45F35F-F45F-BF60-4A29-B25A45BF8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accent1">
                    <a:lumMod val="75000"/>
                  </a:schemeClr>
                </a:solidFill>
              </a:defRPr>
            </a:lvl1pPr>
          </a:lstStyle>
          <a:p>
            <a:fld id="{13892CAB-B738-49B2-9EED-CDCEC12AC3FA}" type="slidenum">
              <a:rPr lang="en-US" smtClean="0"/>
              <a:pPr/>
              <a:t>‹#›</a:t>
            </a:fld>
            <a:endParaRPr lang="en-US" dirty="0"/>
          </a:p>
        </p:txBody>
      </p:sp>
    </p:spTree>
    <p:extLst>
      <p:ext uri="{BB962C8B-B14F-4D97-AF65-F5344CB8AC3E}">
        <p14:creationId xmlns:p14="http://schemas.microsoft.com/office/powerpoint/2010/main" val="280408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5.png"/><Relationship Id="rId18" Type="http://schemas.openxmlformats.org/officeDocument/2006/relationships/image" Target="../media/image60.png"/><Relationship Id="rId26" Type="http://schemas.openxmlformats.org/officeDocument/2006/relationships/slide" Target="slide80.xml"/><Relationship Id="rId39" Type="http://schemas.openxmlformats.org/officeDocument/2006/relationships/image" Target="../media/image130.png"/><Relationship Id="rId21" Type="http://schemas.openxmlformats.org/officeDocument/2006/relationships/image" Target="../media/image70.png"/><Relationship Id="rId34" Type="http://schemas.openxmlformats.org/officeDocument/2006/relationships/image" Target="../media/image12.png"/><Relationship Id="rId42" Type="http://schemas.openxmlformats.org/officeDocument/2006/relationships/image" Target="../media/image140.png"/><Relationship Id="rId47" Type="http://schemas.openxmlformats.org/officeDocument/2006/relationships/slide" Target="slide160.xml"/><Relationship Id="rId50" Type="http://schemas.openxmlformats.org/officeDocument/2006/relationships/slide" Target="slide170.xml"/><Relationship Id="rId55" Type="http://schemas.openxmlformats.org/officeDocument/2006/relationships/slide" Target="slide190.xml"/><Relationship Id="rId7" Type="http://schemas.openxmlformats.org/officeDocument/2006/relationships/image" Target="../media/image3.png"/><Relationship Id="rId2" Type="http://schemas.openxmlformats.org/officeDocument/2006/relationships/notesSlide" Target="../notesSlides/notesSlide1.xml"/><Relationship Id="rId16" Type="http://schemas.openxmlformats.org/officeDocument/2006/relationships/image" Target="../media/image6.png"/><Relationship Id="rId29" Type="http://schemas.openxmlformats.org/officeDocument/2006/relationships/slide" Target="slide201.xml"/><Relationship Id="rId11" Type="http://schemas.openxmlformats.org/officeDocument/2006/relationships/slide" Target="slide50.xml"/><Relationship Id="rId24" Type="http://schemas.openxmlformats.org/officeDocument/2006/relationships/image" Target="../media/image80.png"/><Relationship Id="rId32" Type="http://schemas.openxmlformats.org/officeDocument/2006/relationships/slide" Target="slide180.xml"/><Relationship Id="rId37" Type="http://schemas.openxmlformats.org/officeDocument/2006/relationships/image" Target="../media/image13.png"/><Relationship Id="rId40" Type="http://schemas.openxmlformats.org/officeDocument/2006/relationships/image" Target="../media/image14.png"/><Relationship Id="rId45" Type="http://schemas.openxmlformats.org/officeDocument/2006/relationships/image" Target="../media/image16.png"/><Relationship Id="rId53" Type="http://schemas.openxmlformats.org/officeDocument/2006/relationships/image" Target="../media/image190.png"/><Relationship Id="rId58" Type="http://schemas.openxmlformats.org/officeDocument/2006/relationships/slide" Target="slide200.xml"/><Relationship Id="rId5" Type="http://schemas.openxmlformats.org/officeDocument/2006/relationships/slide" Target="slide3.xml"/><Relationship Id="rId19"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30.png"/><Relationship Id="rId14" Type="http://schemas.openxmlformats.org/officeDocument/2006/relationships/slide" Target="slide60.xml"/><Relationship Id="rId22" Type="http://schemas.openxmlformats.org/officeDocument/2006/relationships/image" Target="../media/image8.png"/><Relationship Id="rId27" Type="http://schemas.openxmlformats.org/officeDocument/2006/relationships/image" Target="../media/image90.png"/><Relationship Id="rId30" Type="http://schemas.openxmlformats.org/officeDocument/2006/relationships/image" Target="../media/image100.png"/><Relationship Id="rId35" Type="http://schemas.openxmlformats.org/officeDocument/2006/relationships/slide" Target="slide90.xml"/><Relationship Id="rId43" Type="http://schemas.openxmlformats.org/officeDocument/2006/relationships/image" Target="../media/image15.png"/><Relationship Id="rId48" Type="http://schemas.openxmlformats.org/officeDocument/2006/relationships/image" Target="../media/image170.png"/><Relationship Id="rId56" Type="http://schemas.openxmlformats.org/officeDocument/2006/relationships/image" Target="../media/image200.png"/><Relationship Id="rId8" Type="http://schemas.openxmlformats.org/officeDocument/2006/relationships/slide" Target="slide9.xml"/><Relationship Id="rId51" Type="http://schemas.openxmlformats.org/officeDocument/2006/relationships/image" Target="../media/image180.png"/><Relationship Id="rId3" Type="http://schemas.openxmlformats.org/officeDocument/2006/relationships/image" Target="../media/image1.png"/><Relationship Id="rId12" Type="http://schemas.openxmlformats.org/officeDocument/2006/relationships/image" Target="../media/image41.png"/><Relationship Id="rId17" Type="http://schemas.openxmlformats.org/officeDocument/2006/relationships/slide" Target="slide70.xml"/><Relationship Id="rId25" Type="http://schemas.openxmlformats.org/officeDocument/2006/relationships/image" Target="../media/image9.png"/><Relationship Id="rId33" Type="http://schemas.openxmlformats.org/officeDocument/2006/relationships/image" Target="../media/image110.png"/><Relationship Id="rId38" Type="http://schemas.openxmlformats.org/officeDocument/2006/relationships/slide" Target="slide100.xml"/><Relationship Id="rId46" Type="http://schemas.openxmlformats.org/officeDocument/2006/relationships/image" Target="../media/image17.png"/><Relationship Id="rId59" Type="http://schemas.openxmlformats.org/officeDocument/2006/relationships/image" Target="../media/image210.png"/><Relationship Id="rId20" Type="http://schemas.openxmlformats.org/officeDocument/2006/relationships/slide" Target="slide120.xml"/><Relationship Id="rId41" Type="http://schemas.openxmlformats.org/officeDocument/2006/relationships/slide" Target="slide110.xml"/><Relationship Id="rId54"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png"/><Relationship Id="rId15" Type="http://schemas.openxmlformats.org/officeDocument/2006/relationships/image" Target="../media/image50.png"/><Relationship Id="rId23" Type="http://schemas.openxmlformats.org/officeDocument/2006/relationships/slide" Target="slide130.xml"/><Relationship Id="rId28" Type="http://schemas.openxmlformats.org/officeDocument/2006/relationships/image" Target="../media/image10.png"/><Relationship Id="rId36" Type="http://schemas.openxmlformats.org/officeDocument/2006/relationships/image" Target="../media/image120.png"/><Relationship Id="rId49" Type="http://schemas.openxmlformats.org/officeDocument/2006/relationships/image" Target="../media/image18.png"/><Relationship Id="rId57" Type="http://schemas.openxmlformats.org/officeDocument/2006/relationships/image" Target="../media/image21.png"/><Relationship Id="rId10" Type="http://schemas.openxmlformats.org/officeDocument/2006/relationships/image" Target="../media/image4.png"/><Relationship Id="rId31" Type="http://schemas.openxmlformats.org/officeDocument/2006/relationships/image" Target="../media/image11.png"/><Relationship Id="rId44" Type="http://schemas.openxmlformats.org/officeDocument/2006/relationships/slide" Target="slide150.xml"/><Relationship Id="rId52" Type="http://schemas.openxmlformats.org/officeDocument/2006/relationships/image" Target="../media/image19.png"/><Relationship Id="rId60" Type="http://schemas.openxmlformats.org/officeDocument/2006/relationships/image" Target="../media/image22.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1.png"/><Relationship Id="rId7" Type="http://schemas.openxmlformats.org/officeDocument/2006/relationships/diagramColors" Target="../diagrams/colors3.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0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png"/><Relationship Id="rId7" Type="http://schemas.openxmlformats.org/officeDocument/2006/relationships/diagramColors" Target="../diagrams/colors1.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2.PN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57.jpeg"/></Relationships>
</file>

<file path=ppt/slides/_rels/slide2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2.PNG"/><Relationship Id="rId7" Type="http://schemas.openxmlformats.org/officeDocument/2006/relationships/diagramColors" Target="../diagrams/colors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57.jpeg"/></Relationships>
</file>

<file path=ppt/slides/_rels/slide2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2.PNG"/><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57.jpe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2.PNG"/><Relationship Id="rId7" Type="http://schemas.openxmlformats.org/officeDocument/2006/relationships/diagramColors" Target="../diagrams/colors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57.jpe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F44D33-26A4-BC0D-F6AF-FF3E2BFE067A}"/>
              </a:ext>
            </a:extLst>
          </p:cNvPr>
          <p:cNvPicPr>
            <a:picLocks noChangeAspect="1"/>
          </p:cNvPicPr>
          <p:nvPr/>
        </p:nvPicPr>
        <p:blipFill rotWithShape="1">
          <a:blip r:embed="rId3">
            <a:extLst>
              <a:ext uri="{28A0092B-C50C-407E-A947-70E740481C1C}">
                <a14:useLocalDpi xmlns:a14="http://schemas.microsoft.com/office/drawing/2010/main" val="0"/>
              </a:ext>
            </a:extLst>
          </a:blip>
          <a:srcRect t="18613" b="25138"/>
          <a:stretch/>
        </p:blipFill>
        <p:spPr>
          <a:xfrm>
            <a:off x="648510" y="0"/>
            <a:ext cx="10894979" cy="6128426"/>
          </a:xfrm>
          <a:prstGeom prst="rect">
            <a:avLst/>
          </a:prstGeom>
        </p:spPr>
      </p:pic>
      <p:sp>
        <p:nvSpPr>
          <p:cNvPr id="10" name="TextBox 9">
            <a:extLst>
              <a:ext uri="{FF2B5EF4-FFF2-40B4-BE49-F238E27FC236}">
                <a16:creationId xmlns:a16="http://schemas.microsoft.com/office/drawing/2014/main" id="{419B2CD5-0BC1-E7FD-6F50-5ED97DA4A95E}"/>
              </a:ext>
            </a:extLst>
          </p:cNvPr>
          <p:cNvSpPr txBox="1"/>
          <p:nvPr/>
        </p:nvSpPr>
        <p:spPr>
          <a:xfrm>
            <a:off x="0" y="5428265"/>
            <a:ext cx="4489314" cy="1323439"/>
          </a:xfrm>
          <a:prstGeom prst="rect">
            <a:avLst/>
          </a:prstGeom>
          <a:noFill/>
        </p:spPr>
        <p:txBody>
          <a:bodyPr wrap="square">
            <a:spAutoFit/>
          </a:bodyPr>
          <a:lstStyle/>
          <a:p>
            <a:pPr algn="ctr"/>
            <a:r>
              <a:rPr lang="en-US" sz="4000" b="1" dirty="0">
                <a:solidFill>
                  <a:schemeClr val="accent5">
                    <a:lumMod val="50000"/>
                  </a:schemeClr>
                </a:solidFill>
                <a:effectLst>
                  <a:outerShdw blurRad="60007" dir="1500000" sy="-30000" kx="800400" algn="bl" rotWithShape="0">
                    <a:prstClr val="black">
                      <a:alpha val="20000"/>
                    </a:prstClr>
                  </a:outerShdw>
                </a:effectLst>
              </a:rPr>
              <a:t>Super Store Sales</a:t>
            </a:r>
          </a:p>
          <a:p>
            <a:pPr algn="ctr"/>
            <a:endParaRPr lang="en-US" sz="4000" b="1" dirty="0">
              <a:solidFill>
                <a:schemeClr val="accent5">
                  <a:lumMod val="50000"/>
                </a:schemeClr>
              </a:solidFill>
              <a:effectLst>
                <a:outerShdw blurRad="60007" dir="1500000" sy="-30000" kx="800400" algn="bl" rotWithShape="0">
                  <a:prstClr val="black">
                    <a:alpha val="20000"/>
                  </a:prstClr>
                </a:outerShdw>
              </a:effectLst>
            </a:endParaRP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8981AB22-C21A-2EEC-2F9F-3A65630C95BE}"/>
                  </a:ext>
                </a:extLst>
              </p:cNvPr>
              <p:cNvGraphicFramePr>
                <a:graphicFrameLocks noChangeAspect="1"/>
              </p:cNvGraphicFramePr>
              <p:nvPr>
                <p:extLst>
                  <p:ext uri="{D42A27DB-BD31-4B8C-83A1-F6EECF244321}">
                    <p14:modId xmlns:p14="http://schemas.microsoft.com/office/powerpoint/2010/main" val="639398407"/>
                  </p:ext>
                </p:extLst>
              </p:nvPr>
            </p:nvGraphicFramePr>
            <p:xfrm>
              <a:off x="6297527" y="2956273"/>
              <a:ext cx="1535833" cy="443268"/>
            </p:xfrm>
            <a:graphic>
              <a:graphicData uri="http://schemas.microsoft.com/office/powerpoint/2016/slidezoom">
                <pslz:sldZm>
                  <pslz:sldZmObj sldId="257" cId="1934622166">
                    <pslz:zmPr id="{02C1050A-36A7-4818-A332-71521CC918DC}"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535833" cy="443268"/>
                        </a:xfrm>
                        <a:prstGeom prst="rect">
                          <a:avLst/>
                        </a:prstGeom>
                      </p166:spPr>
                    </pslz:zmPr>
                  </pslz:sldZmObj>
                </pslz:sldZm>
              </a:graphicData>
            </a:graphic>
          </p:graphicFrame>
        </mc:Choice>
        <mc:Fallback xmlns="">
          <p:pic>
            <p:nvPicPr>
              <p:cNvPr id="12" name="Slide Zoom 11">
                <a:hlinkClick r:id="rId5" action="ppaction://hlinksldjump"/>
                <a:extLst>
                  <a:ext uri="{FF2B5EF4-FFF2-40B4-BE49-F238E27FC236}">
                    <a16:creationId xmlns:a16="http://schemas.microsoft.com/office/drawing/2014/main" id="{8981AB22-C21A-2EEC-2F9F-3A65630C95BE}"/>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297527" y="2956273"/>
                <a:ext cx="1535833" cy="44326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AE198660-9EC3-7BAF-FE55-6ABA84FE9C2B}"/>
                  </a:ext>
                </a:extLst>
              </p:cNvPr>
              <p:cNvGraphicFramePr>
                <a:graphicFrameLocks noChangeAspect="1"/>
              </p:cNvGraphicFramePr>
              <p:nvPr>
                <p:extLst>
                  <p:ext uri="{D42A27DB-BD31-4B8C-83A1-F6EECF244321}">
                    <p14:modId xmlns:p14="http://schemas.microsoft.com/office/powerpoint/2010/main" val="297570340"/>
                  </p:ext>
                </p:extLst>
              </p:nvPr>
            </p:nvGraphicFramePr>
            <p:xfrm>
              <a:off x="2096580" y="3160775"/>
              <a:ext cx="719839" cy="457806"/>
            </p:xfrm>
            <a:graphic>
              <a:graphicData uri="http://schemas.microsoft.com/office/powerpoint/2016/slidezoom">
                <pslz:sldZm>
                  <pslz:sldZmObj sldId="258" cId="1903644555">
                    <pslz:zmPr id="{CAB64DC9-F413-4467-8A96-AA4B2D771558}" returnToParent="0" transitionDur="1000" showBg="0">
                      <p166:blipFill xmlns:p166="http://schemas.microsoft.com/office/powerpoint/2016/6/main">
                        <a:blip r:embed="rId7"/>
                        <a:stretch>
                          <a:fillRect/>
                        </a:stretch>
                      </p166:blipFill>
                      <p166:spPr xmlns:p166="http://schemas.microsoft.com/office/powerpoint/2016/6/main">
                        <a:xfrm>
                          <a:off x="0" y="0"/>
                          <a:ext cx="719839" cy="457806"/>
                        </a:xfrm>
                        <a:prstGeom prst="rect">
                          <a:avLst/>
                        </a:prstGeom>
                        <a:scene3d>
                          <a:camera prst="isometricRightUp"/>
                          <a:lightRig rig="threePt" dir="t"/>
                        </a:scene3d>
                      </p166:spPr>
                    </pslz:zmPr>
                  </pslz:sldZmObj>
                </pslz:sldZm>
              </a:graphicData>
            </a:graphic>
          </p:graphicFrame>
        </mc:Choice>
        <mc:Fallback xmlns="">
          <p:pic>
            <p:nvPicPr>
              <p:cNvPr id="28" name="Slide Zoom 27">
                <a:hlinkClick r:id="rId8" action="ppaction://hlinksldjump"/>
                <a:extLst>
                  <a:ext uri="{FF2B5EF4-FFF2-40B4-BE49-F238E27FC236}">
                    <a16:creationId xmlns:a16="http://schemas.microsoft.com/office/drawing/2014/main" id="{AE198660-9EC3-7BAF-FE55-6ABA84FE9C2B}"/>
                  </a:ext>
                </a:extLst>
              </p:cNvPr>
              <p:cNvPicPr>
                <a:picLocks noGrp="1" noRot="1" noChangeAspect="1" noMove="1" noResize="1" noEditPoints="1" noAdjustHandles="1" noChangeArrowheads="1" noChangeShapeType="1"/>
              </p:cNvPicPr>
              <p:nvPr/>
            </p:nvPicPr>
            <p:blipFill>
              <a:blip r:embed="rId9"/>
              <a:stretch>
                <a:fillRect/>
              </a:stretch>
            </p:blipFill>
            <p:spPr>
              <a:xfrm>
                <a:off x="2096580" y="3160775"/>
                <a:ext cx="719839" cy="457806"/>
              </a:xfrm>
              <a:prstGeom prst="rect">
                <a:avLst/>
              </a:prstGeom>
              <a:scene3d>
                <a:camera prst="isometricRightUp"/>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9429B0AE-DD37-0873-90B0-DEC300BD588B}"/>
                  </a:ext>
                </a:extLst>
              </p:cNvPr>
              <p:cNvGraphicFramePr>
                <a:graphicFrameLocks noChangeAspect="1"/>
              </p:cNvGraphicFramePr>
              <p:nvPr>
                <p:extLst>
                  <p:ext uri="{D42A27DB-BD31-4B8C-83A1-F6EECF244321}">
                    <p14:modId xmlns:p14="http://schemas.microsoft.com/office/powerpoint/2010/main" val="689362902"/>
                  </p:ext>
                </p:extLst>
              </p:nvPr>
            </p:nvGraphicFramePr>
            <p:xfrm>
              <a:off x="2096580" y="3720971"/>
              <a:ext cx="719839" cy="457806"/>
            </p:xfrm>
            <a:graphic>
              <a:graphicData uri="http://schemas.microsoft.com/office/powerpoint/2016/slidezoom">
                <pslz:sldZm>
                  <pslz:sldZmObj sldId="260" cId="553508567">
                    <pslz:zmPr id="{10661973-5E12-496D-987F-C59248A7F364}" returnToParent="0" transitionDur="1000" showBg="0">
                      <p166:blipFill xmlns:p166="http://schemas.microsoft.com/office/powerpoint/2016/6/main">
                        <a:blip r:embed="rId10"/>
                        <a:stretch>
                          <a:fillRect/>
                        </a:stretch>
                      </p166:blipFill>
                      <p166:spPr xmlns:p166="http://schemas.microsoft.com/office/powerpoint/2016/6/main">
                        <a:xfrm>
                          <a:off x="0" y="0"/>
                          <a:ext cx="719839" cy="457806"/>
                        </a:xfrm>
                        <a:prstGeom prst="rect">
                          <a:avLst/>
                        </a:prstGeom>
                        <a:scene3d>
                          <a:camera prst="isometricRightUp"/>
                          <a:lightRig rig="threePt" dir="t"/>
                        </a:scene3d>
                      </p166:spPr>
                    </pslz:zmPr>
                  </pslz:sldZmObj>
                </pslz:sldZm>
              </a:graphicData>
            </a:graphic>
          </p:graphicFrame>
        </mc:Choice>
        <mc:Fallback xmlns="">
          <p:pic>
            <p:nvPicPr>
              <p:cNvPr id="32" name="Slide Zoom 31">
                <a:hlinkClick r:id="rId11" action="ppaction://hlinksldjump"/>
                <a:extLst>
                  <a:ext uri="{FF2B5EF4-FFF2-40B4-BE49-F238E27FC236}">
                    <a16:creationId xmlns:a16="http://schemas.microsoft.com/office/drawing/2014/main" id="{9429B0AE-DD37-0873-90B0-DEC300BD588B}"/>
                  </a:ext>
                </a:extLst>
              </p:cNvPr>
              <p:cNvPicPr>
                <a:picLocks noGrp="1" noRot="1" noChangeAspect="1" noMove="1" noResize="1" noEditPoints="1" noAdjustHandles="1" noChangeArrowheads="1" noChangeShapeType="1"/>
              </p:cNvPicPr>
              <p:nvPr/>
            </p:nvPicPr>
            <p:blipFill>
              <a:blip r:embed="rId12"/>
              <a:stretch>
                <a:fillRect/>
              </a:stretch>
            </p:blipFill>
            <p:spPr>
              <a:xfrm>
                <a:off x="2096580" y="3720971"/>
                <a:ext cx="719839" cy="457806"/>
              </a:xfrm>
              <a:prstGeom prst="rect">
                <a:avLst/>
              </a:prstGeom>
              <a:scene3d>
                <a:camera prst="isometricRightUp"/>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0FA70B97-D218-2F64-F43A-7BBA23391F26}"/>
                  </a:ext>
                </a:extLst>
              </p:cNvPr>
              <p:cNvGraphicFramePr>
                <a:graphicFrameLocks noChangeAspect="1"/>
              </p:cNvGraphicFramePr>
              <p:nvPr>
                <p:extLst>
                  <p:ext uri="{D42A27DB-BD31-4B8C-83A1-F6EECF244321}">
                    <p14:modId xmlns:p14="http://schemas.microsoft.com/office/powerpoint/2010/main" val="443513355"/>
                  </p:ext>
                </p:extLst>
              </p:nvPr>
            </p:nvGraphicFramePr>
            <p:xfrm>
              <a:off x="2096580" y="4265171"/>
              <a:ext cx="719839" cy="457806"/>
            </p:xfrm>
            <a:graphic>
              <a:graphicData uri="http://schemas.microsoft.com/office/powerpoint/2016/slidezoom">
                <pslz:sldZm>
                  <pslz:sldZmObj sldId="261" cId="4204309854">
                    <pslz:zmPr id="{85A3E0AE-B749-4470-8EC2-6D8DFEA377D2}" returnToParent="0" transitionDur="1000" showBg="0">
                      <p166:blipFill xmlns:p166="http://schemas.microsoft.com/office/powerpoint/2016/6/main">
                        <a:blip r:embed="rId13"/>
                        <a:stretch>
                          <a:fillRect/>
                        </a:stretch>
                      </p166:blipFill>
                      <p166:spPr xmlns:p166="http://schemas.microsoft.com/office/powerpoint/2016/6/main">
                        <a:xfrm>
                          <a:off x="0" y="0"/>
                          <a:ext cx="719839" cy="457806"/>
                        </a:xfrm>
                        <a:prstGeom prst="rect">
                          <a:avLst/>
                        </a:prstGeom>
                        <a:scene3d>
                          <a:camera prst="isometricRightUp"/>
                          <a:lightRig rig="threePt" dir="t"/>
                        </a:scene3d>
                      </p166:spPr>
                    </pslz:zmPr>
                  </pslz:sldZmObj>
                </pslz:sldZm>
              </a:graphicData>
            </a:graphic>
          </p:graphicFrame>
        </mc:Choice>
        <mc:Fallback xmlns="">
          <p:pic>
            <p:nvPicPr>
              <p:cNvPr id="34" name="Slide Zoom 33">
                <a:hlinkClick r:id="rId14" action="ppaction://hlinksldjump"/>
                <a:extLst>
                  <a:ext uri="{FF2B5EF4-FFF2-40B4-BE49-F238E27FC236}">
                    <a16:creationId xmlns:a16="http://schemas.microsoft.com/office/drawing/2014/main" id="{0FA70B97-D218-2F64-F43A-7BBA23391F26}"/>
                  </a:ext>
                </a:extLst>
              </p:cNvPr>
              <p:cNvPicPr>
                <a:picLocks noGrp="1" noRot="1" noChangeAspect="1" noMove="1" noResize="1" noEditPoints="1" noAdjustHandles="1" noChangeArrowheads="1" noChangeShapeType="1"/>
              </p:cNvPicPr>
              <p:nvPr/>
            </p:nvPicPr>
            <p:blipFill>
              <a:blip r:embed="rId15"/>
              <a:stretch>
                <a:fillRect/>
              </a:stretch>
            </p:blipFill>
            <p:spPr>
              <a:xfrm>
                <a:off x="2096580" y="4265171"/>
                <a:ext cx="719839" cy="457806"/>
              </a:xfrm>
              <a:prstGeom prst="rect">
                <a:avLst/>
              </a:prstGeom>
              <a:scene3d>
                <a:camera prst="isometricRightUp"/>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1C8DE2CD-91F4-40C5-3DDD-33FDC4024148}"/>
                  </a:ext>
                </a:extLst>
              </p:cNvPr>
              <p:cNvGraphicFramePr>
                <a:graphicFrameLocks noChangeAspect="1"/>
              </p:cNvGraphicFramePr>
              <p:nvPr>
                <p:extLst>
                  <p:ext uri="{D42A27DB-BD31-4B8C-83A1-F6EECF244321}">
                    <p14:modId xmlns:p14="http://schemas.microsoft.com/office/powerpoint/2010/main" val="2104375874"/>
                  </p:ext>
                </p:extLst>
              </p:nvPr>
            </p:nvGraphicFramePr>
            <p:xfrm>
              <a:off x="5400074" y="4214117"/>
              <a:ext cx="1135991" cy="638995"/>
            </p:xfrm>
            <a:graphic>
              <a:graphicData uri="http://schemas.microsoft.com/office/powerpoint/2016/slidezoom">
                <pslz:sldZm>
                  <pslz:sldZmObj sldId="262" cId="1540858694">
                    <pslz:zmPr id="{87916E5B-B2DC-46FB-9201-6A9FE083F870}" returnToParent="0" transitionDur="1000" showBg="0">
                      <p166:blipFill xmlns:p166="http://schemas.microsoft.com/office/powerpoint/2016/6/main">
                        <a:blip r:embed="rId16"/>
                        <a:stretch>
                          <a:fillRect/>
                        </a:stretch>
                      </p166:blipFill>
                      <p166:spPr xmlns:p166="http://schemas.microsoft.com/office/powerpoint/2016/6/main">
                        <a:xfrm>
                          <a:off x="0" y="0"/>
                          <a:ext cx="1135991" cy="638995"/>
                        </a:xfrm>
                        <a:prstGeom prst="rect">
                          <a:avLst/>
                        </a:prstGeom>
                        <a:scene3d>
                          <a:camera prst="isometricLeftDown"/>
                          <a:lightRig rig="threePt" dir="t"/>
                        </a:scene3d>
                      </p166:spPr>
                    </pslz:zmPr>
                  </pslz:sldZmObj>
                </pslz:sldZm>
              </a:graphicData>
            </a:graphic>
          </p:graphicFrame>
        </mc:Choice>
        <mc:Fallback xmlns="">
          <p:pic>
            <p:nvPicPr>
              <p:cNvPr id="37" name="Slide Zoom 36">
                <a:hlinkClick r:id="rId17" action="ppaction://hlinksldjump"/>
                <a:extLst>
                  <a:ext uri="{FF2B5EF4-FFF2-40B4-BE49-F238E27FC236}">
                    <a16:creationId xmlns:a16="http://schemas.microsoft.com/office/drawing/2014/main" id="{1C8DE2CD-91F4-40C5-3DDD-33FDC4024148}"/>
                  </a:ext>
                </a:extLst>
              </p:cNvPr>
              <p:cNvPicPr>
                <a:picLocks noGrp="1" noRot="1" noChangeAspect="1" noMove="1" noResize="1" noEditPoints="1" noAdjustHandles="1" noChangeArrowheads="1" noChangeShapeType="1"/>
              </p:cNvPicPr>
              <p:nvPr/>
            </p:nvPicPr>
            <p:blipFill>
              <a:blip r:embed="rId18"/>
              <a:stretch>
                <a:fillRect/>
              </a:stretch>
            </p:blipFill>
            <p:spPr>
              <a:xfrm>
                <a:off x="5400074" y="4214117"/>
                <a:ext cx="1135991" cy="638995"/>
              </a:xfrm>
              <a:prstGeom prst="rect">
                <a:avLst/>
              </a:prstGeom>
              <a:scene3d>
                <a:camera prst="isometricLeftDown"/>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727A203-F66A-9370-8C72-C296649CB348}"/>
                  </a:ext>
                </a:extLst>
              </p:cNvPr>
              <p:cNvGraphicFramePr>
                <a:graphicFrameLocks noChangeAspect="1"/>
              </p:cNvGraphicFramePr>
              <p:nvPr>
                <p:extLst>
                  <p:ext uri="{D42A27DB-BD31-4B8C-83A1-F6EECF244321}">
                    <p14:modId xmlns:p14="http://schemas.microsoft.com/office/powerpoint/2010/main" val="3152148097"/>
                  </p:ext>
                </p:extLst>
              </p:nvPr>
            </p:nvGraphicFramePr>
            <p:xfrm>
              <a:off x="5108762" y="3331926"/>
              <a:ext cx="472207" cy="316261"/>
            </p:xfrm>
            <a:graphic>
              <a:graphicData uri="http://schemas.microsoft.com/office/powerpoint/2016/slidezoom">
                <pslz:sldZm>
                  <pslz:sldZmObj sldId="263" cId="1198505556">
                    <pslz:zmPr id="{EFE9C436-98C3-4814-988B-C88F78445F11}" returnToParent="0" transitionDur="1000" showBg="0">
                      <p166:blipFill xmlns:p166="http://schemas.microsoft.com/office/powerpoint/2016/6/main">
                        <a:blip r:embed="rId19"/>
                        <a:stretch>
                          <a:fillRect/>
                        </a:stretch>
                      </p166:blipFill>
                      <p166:spPr xmlns:p166="http://schemas.microsoft.com/office/powerpoint/2016/6/main">
                        <a:xfrm>
                          <a:off x="0" y="0"/>
                          <a:ext cx="472207" cy="316261"/>
                        </a:xfrm>
                        <a:prstGeom prst="rect">
                          <a:avLst/>
                        </a:prstGeom>
                        <a:scene3d>
                          <a:camera prst="isometricRightUp"/>
                          <a:lightRig rig="threePt" dir="t"/>
                        </a:scene3d>
                      </p166:spPr>
                    </pslz:zmPr>
                  </pslz:sldZmObj>
                </pslz:sldZm>
              </a:graphicData>
            </a:graphic>
          </p:graphicFrame>
        </mc:Choice>
        <mc:Fallback xmlns="">
          <p:pic>
            <p:nvPicPr>
              <p:cNvPr id="3" name="Slide Zoom 2">
                <a:hlinkClick r:id="rId20" action="ppaction://hlinksldjump"/>
                <a:extLst>
                  <a:ext uri="{FF2B5EF4-FFF2-40B4-BE49-F238E27FC236}">
                    <a16:creationId xmlns:a16="http://schemas.microsoft.com/office/drawing/2014/main" id="{D727A203-F66A-9370-8C72-C296649CB348}"/>
                  </a:ext>
                </a:extLst>
              </p:cNvPr>
              <p:cNvPicPr>
                <a:picLocks noGrp="1" noRot="1" noChangeAspect="1" noMove="1" noResize="1" noEditPoints="1" noAdjustHandles="1" noChangeArrowheads="1" noChangeShapeType="1"/>
              </p:cNvPicPr>
              <p:nvPr/>
            </p:nvPicPr>
            <p:blipFill>
              <a:blip r:embed="rId21"/>
              <a:stretch>
                <a:fillRect/>
              </a:stretch>
            </p:blipFill>
            <p:spPr>
              <a:xfrm>
                <a:off x="5108762" y="3331926"/>
                <a:ext cx="472207" cy="316261"/>
              </a:xfrm>
              <a:prstGeom prst="rect">
                <a:avLst/>
              </a:prstGeom>
              <a:scene3d>
                <a:camera prst="isometricRightUp"/>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683DBB5D-2BC6-9229-6445-2A1A070E67E6}"/>
                  </a:ext>
                </a:extLst>
              </p:cNvPr>
              <p:cNvGraphicFramePr>
                <a:graphicFrameLocks noChangeAspect="1"/>
              </p:cNvGraphicFramePr>
              <p:nvPr>
                <p:extLst>
                  <p:ext uri="{D42A27DB-BD31-4B8C-83A1-F6EECF244321}">
                    <p14:modId xmlns:p14="http://schemas.microsoft.com/office/powerpoint/2010/main" val="1786748008"/>
                  </p:ext>
                </p:extLst>
              </p:nvPr>
            </p:nvGraphicFramePr>
            <p:xfrm>
              <a:off x="5107101" y="3691883"/>
              <a:ext cx="473868" cy="266551"/>
            </p:xfrm>
            <a:graphic>
              <a:graphicData uri="http://schemas.microsoft.com/office/powerpoint/2016/slidezoom">
                <pslz:sldZm>
                  <pslz:sldZmObj sldId="264" cId="1378354268">
                    <pslz:zmPr id="{DA74C1B8-9D1E-4685-AD16-C8C8ADDE5E6D}" returnToParent="0" transitionDur="1000" showBg="0">
                      <p166:blipFill xmlns:p166="http://schemas.microsoft.com/office/powerpoint/2016/6/main">
                        <a:blip r:embed="rId22"/>
                        <a:stretch>
                          <a:fillRect/>
                        </a:stretch>
                      </p166:blipFill>
                      <p166:spPr xmlns:p166="http://schemas.microsoft.com/office/powerpoint/2016/6/main">
                        <a:xfrm>
                          <a:off x="0" y="0"/>
                          <a:ext cx="473868" cy="266551"/>
                        </a:xfrm>
                        <a:prstGeom prst="rect">
                          <a:avLst/>
                        </a:prstGeom>
                        <a:scene3d>
                          <a:camera prst="isometricRightUp"/>
                          <a:lightRig rig="threePt" dir="t"/>
                        </a:scene3d>
                      </p166:spPr>
                    </pslz:zmPr>
                  </pslz:sldZmObj>
                </pslz:sldZm>
              </a:graphicData>
            </a:graphic>
          </p:graphicFrame>
        </mc:Choice>
        <mc:Fallback xmlns="">
          <p:pic>
            <p:nvPicPr>
              <p:cNvPr id="5" name="Slide Zoom 4">
                <a:hlinkClick r:id="rId23" action="ppaction://hlinksldjump"/>
                <a:extLst>
                  <a:ext uri="{FF2B5EF4-FFF2-40B4-BE49-F238E27FC236}">
                    <a16:creationId xmlns:a16="http://schemas.microsoft.com/office/drawing/2014/main" id="{683DBB5D-2BC6-9229-6445-2A1A070E67E6}"/>
                  </a:ext>
                </a:extLst>
              </p:cNvPr>
              <p:cNvPicPr>
                <a:picLocks noGrp="1" noRot="1" noChangeAspect="1" noMove="1" noResize="1" noEditPoints="1" noAdjustHandles="1" noChangeArrowheads="1" noChangeShapeType="1"/>
              </p:cNvPicPr>
              <p:nvPr/>
            </p:nvPicPr>
            <p:blipFill>
              <a:blip r:embed="rId24"/>
              <a:stretch>
                <a:fillRect/>
              </a:stretch>
            </p:blipFill>
            <p:spPr>
              <a:xfrm>
                <a:off x="5107101" y="3691883"/>
                <a:ext cx="473868" cy="266551"/>
              </a:xfrm>
              <a:prstGeom prst="rect">
                <a:avLst/>
              </a:prstGeom>
              <a:scene3d>
                <a:camera prst="isometricRightUp"/>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B1928698-D228-13B9-AE18-2C001F11B279}"/>
                  </a:ext>
                </a:extLst>
              </p:cNvPr>
              <p:cNvGraphicFramePr>
                <a:graphicFrameLocks noChangeAspect="1"/>
              </p:cNvGraphicFramePr>
              <p:nvPr>
                <p:extLst>
                  <p:ext uri="{D42A27DB-BD31-4B8C-83A1-F6EECF244321}">
                    <p14:modId xmlns:p14="http://schemas.microsoft.com/office/powerpoint/2010/main" val="1782675150"/>
                  </p:ext>
                </p:extLst>
              </p:nvPr>
            </p:nvGraphicFramePr>
            <p:xfrm>
              <a:off x="5400074" y="4951881"/>
              <a:ext cx="1135991" cy="638995"/>
            </p:xfrm>
            <a:graphic>
              <a:graphicData uri="http://schemas.microsoft.com/office/powerpoint/2016/slidezoom">
                <pslz:sldZm>
                  <pslz:sldZmObj sldId="265" cId="2695034954">
                    <pslz:zmPr id="{74013EEE-8C42-44AA-86FE-1F46F4624747}" returnToParent="0" transitionDur="1000" showBg="0">
                      <p166:blipFill xmlns:p166="http://schemas.microsoft.com/office/powerpoint/2016/6/main">
                        <a:blip r:embed="rId25"/>
                        <a:stretch>
                          <a:fillRect/>
                        </a:stretch>
                      </p166:blipFill>
                      <p166:spPr xmlns:p166="http://schemas.microsoft.com/office/powerpoint/2016/6/main">
                        <a:xfrm>
                          <a:off x="0" y="0"/>
                          <a:ext cx="1135991" cy="638995"/>
                        </a:xfrm>
                        <a:prstGeom prst="rect">
                          <a:avLst/>
                        </a:prstGeom>
                        <a:scene3d>
                          <a:camera prst="isometricLeftDown"/>
                          <a:lightRig rig="threePt" dir="t"/>
                        </a:scene3d>
                      </p166:spPr>
                    </pslz:zmPr>
                  </pslz:sldZmObj>
                </pslz:sldZm>
              </a:graphicData>
            </a:graphic>
          </p:graphicFrame>
        </mc:Choice>
        <mc:Fallback xmlns="">
          <p:pic>
            <p:nvPicPr>
              <p:cNvPr id="4" name="Slide Zoom 3">
                <a:hlinkClick r:id="rId26" action="ppaction://hlinksldjump"/>
                <a:extLst>
                  <a:ext uri="{FF2B5EF4-FFF2-40B4-BE49-F238E27FC236}">
                    <a16:creationId xmlns:a16="http://schemas.microsoft.com/office/drawing/2014/main" id="{B1928698-D228-13B9-AE18-2C001F11B279}"/>
                  </a:ext>
                </a:extLst>
              </p:cNvPr>
              <p:cNvPicPr>
                <a:picLocks noGrp="1" noRot="1" noChangeAspect="1" noMove="1" noResize="1" noEditPoints="1" noAdjustHandles="1" noChangeArrowheads="1" noChangeShapeType="1"/>
              </p:cNvPicPr>
              <p:nvPr/>
            </p:nvPicPr>
            <p:blipFill>
              <a:blip r:embed="rId27"/>
              <a:stretch>
                <a:fillRect/>
              </a:stretch>
            </p:blipFill>
            <p:spPr>
              <a:xfrm>
                <a:off x="5400074" y="4951881"/>
                <a:ext cx="1135991" cy="638995"/>
              </a:xfrm>
              <a:prstGeom prst="rect">
                <a:avLst/>
              </a:prstGeom>
              <a:scene3d>
                <a:camera prst="isometricLeftDown"/>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DB68B74-FBD0-C2B6-3735-3F3582871262}"/>
                  </a:ext>
                </a:extLst>
              </p:cNvPr>
              <p:cNvGraphicFramePr>
                <a:graphicFrameLocks noChangeAspect="1"/>
              </p:cNvGraphicFramePr>
              <p:nvPr>
                <p:extLst>
                  <p:ext uri="{D42A27DB-BD31-4B8C-83A1-F6EECF244321}">
                    <p14:modId xmlns:p14="http://schemas.microsoft.com/office/powerpoint/2010/main" val="123877952"/>
                  </p:ext>
                </p:extLst>
              </p:nvPr>
            </p:nvGraphicFramePr>
            <p:xfrm>
              <a:off x="8368702" y="560918"/>
              <a:ext cx="1267815" cy="713146"/>
            </p:xfrm>
            <a:graphic>
              <a:graphicData uri="http://schemas.microsoft.com/office/powerpoint/2016/slidezoom">
                <pslz:sldZm>
                  <pslz:sldZmObj sldId="269" cId="81299906">
                    <pslz:zmPr id="{05A4308D-6183-4F55-A2FA-043EF89F1A1D}" returnToParent="0" transitionDur="1000" showBg="0">
                      <p166:blipFill xmlns:p166="http://schemas.microsoft.com/office/powerpoint/2016/6/main">
                        <a:blip r:embed="rId28"/>
                        <a:stretch>
                          <a:fillRect/>
                        </a:stretch>
                      </p166:blipFill>
                      <p166:spPr xmlns:p166="http://schemas.microsoft.com/office/powerpoint/2016/6/main">
                        <a:xfrm>
                          <a:off x="0" y="0"/>
                          <a:ext cx="1267815" cy="713146"/>
                        </a:xfrm>
                        <a:prstGeom prst="rect">
                          <a:avLst/>
                        </a:prstGeom>
                        <a:scene3d>
                          <a:camera prst="isometricRightUp"/>
                          <a:lightRig rig="threePt" dir="t"/>
                        </a:scene3d>
                      </p166:spPr>
                    </pslz:zmPr>
                  </pslz:sldZmObj>
                </pslz:sldZm>
              </a:graphicData>
            </a:graphic>
          </p:graphicFrame>
        </mc:Choice>
        <mc:Fallback xmlns="">
          <p:pic>
            <p:nvPicPr>
              <p:cNvPr id="7" name="Slide Zoom 6">
                <a:hlinkClick r:id="rId29" action="ppaction://hlinksldjump"/>
                <a:extLst>
                  <a:ext uri="{FF2B5EF4-FFF2-40B4-BE49-F238E27FC236}">
                    <a16:creationId xmlns:a16="http://schemas.microsoft.com/office/drawing/2014/main" id="{4DB68B74-FBD0-C2B6-3735-3F3582871262}"/>
                  </a:ext>
                </a:extLst>
              </p:cNvPr>
              <p:cNvPicPr>
                <a:picLocks noGrp="1" noRot="1" noChangeAspect="1" noMove="1" noResize="1" noEditPoints="1" noAdjustHandles="1" noChangeArrowheads="1" noChangeShapeType="1"/>
              </p:cNvPicPr>
              <p:nvPr/>
            </p:nvPicPr>
            <p:blipFill>
              <a:blip r:embed="rId30"/>
              <a:stretch>
                <a:fillRect/>
              </a:stretch>
            </p:blipFill>
            <p:spPr>
              <a:xfrm>
                <a:off x="8368702" y="560918"/>
                <a:ext cx="1267815" cy="713146"/>
              </a:xfrm>
              <a:prstGeom prst="rect">
                <a:avLst/>
              </a:prstGeom>
              <a:scene3d>
                <a:camera prst="isometricRightUp"/>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6CAE41A-2E44-259D-C470-626ED77789ED}"/>
                  </a:ext>
                </a:extLst>
              </p:cNvPr>
              <p:cNvGraphicFramePr>
                <a:graphicFrameLocks noChangeAspect="1"/>
              </p:cNvGraphicFramePr>
              <p:nvPr>
                <p:extLst>
                  <p:ext uri="{D42A27DB-BD31-4B8C-83A1-F6EECF244321}">
                    <p14:modId xmlns:p14="http://schemas.microsoft.com/office/powerpoint/2010/main" val="323813011"/>
                  </p:ext>
                </p:extLst>
              </p:nvPr>
            </p:nvGraphicFramePr>
            <p:xfrm>
              <a:off x="8405608" y="3633564"/>
              <a:ext cx="1310651" cy="737241"/>
            </p:xfrm>
            <a:graphic>
              <a:graphicData uri="http://schemas.microsoft.com/office/powerpoint/2016/slidezoom">
                <pslz:sldZm>
                  <pslz:sldZmObj sldId="268" cId="3482532641">
                    <pslz:zmPr id="{28B08B63-DB00-4A83-8DB0-AD34E24D9DE7}" returnToParent="0" transitionDur="1000" showBg="0">
                      <p166:blipFill xmlns:p166="http://schemas.microsoft.com/office/powerpoint/2016/6/main">
                        <a:blip r:embed="rId31"/>
                        <a:stretch>
                          <a:fillRect/>
                        </a:stretch>
                      </p166:blipFill>
                      <p166:spPr xmlns:p166="http://schemas.microsoft.com/office/powerpoint/2016/6/main">
                        <a:xfrm>
                          <a:off x="0" y="0"/>
                          <a:ext cx="1310651" cy="737241"/>
                        </a:xfrm>
                        <a:prstGeom prst="rect">
                          <a:avLst/>
                        </a:prstGeom>
                        <a:scene3d>
                          <a:camera prst="isometricRightUp"/>
                          <a:lightRig rig="threePt" dir="t"/>
                        </a:scene3d>
                      </p166:spPr>
                    </pslz:zmPr>
                  </pslz:sldZmObj>
                </pslz:sldZm>
              </a:graphicData>
            </a:graphic>
          </p:graphicFrame>
        </mc:Choice>
        <mc:Fallback xmlns="">
          <p:pic>
            <p:nvPicPr>
              <p:cNvPr id="11" name="Slide Zoom 10">
                <a:hlinkClick r:id="rId32" action="ppaction://hlinksldjump"/>
                <a:extLst>
                  <a:ext uri="{FF2B5EF4-FFF2-40B4-BE49-F238E27FC236}">
                    <a16:creationId xmlns:a16="http://schemas.microsoft.com/office/drawing/2014/main" id="{26CAE41A-2E44-259D-C470-626ED77789ED}"/>
                  </a:ext>
                </a:extLst>
              </p:cNvPr>
              <p:cNvPicPr>
                <a:picLocks noGrp="1" noRot="1" noChangeAspect="1" noMove="1" noResize="1" noEditPoints="1" noAdjustHandles="1" noChangeArrowheads="1" noChangeShapeType="1"/>
              </p:cNvPicPr>
              <p:nvPr/>
            </p:nvPicPr>
            <p:blipFill>
              <a:blip r:embed="rId33"/>
              <a:stretch>
                <a:fillRect/>
              </a:stretch>
            </p:blipFill>
            <p:spPr>
              <a:xfrm>
                <a:off x="8405608" y="3633564"/>
                <a:ext cx="1310651" cy="737241"/>
              </a:xfrm>
              <a:prstGeom prst="rect">
                <a:avLst/>
              </a:prstGeom>
              <a:scene3d>
                <a:camera prst="isometricRightUp"/>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466759BA-41A9-C2FC-1C64-2861B80617EB}"/>
                  </a:ext>
                </a:extLst>
              </p:cNvPr>
              <p:cNvGraphicFramePr>
                <a:graphicFrameLocks noChangeAspect="1"/>
              </p:cNvGraphicFramePr>
              <p:nvPr>
                <p:extLst>
                  <p:ext uri="{D42A27DB-BD31-4B8C-83A1-F6EECF244321}">
                    <p14:modId xmlns:p14="http://schemas.microsoft.com/office/powerpoint/2010/main" val="2157943452"/>
                  </p:ext>
                </p:extLst>
              </p:nvPr>
            </p:nvGraphicFramePr>
            <p:xfrm>
              <a:off x="10540032" y="1818505"/>
              <a:ext cx="648596" cy="364835"/>
            </p:xfrm>
            <a:graphic>
              <a:graphicData uri="http://schemas.microsoft.com/office/powerpoint/2016/slidezoom">
                <pslz:sldZm>
                  <pslz:sldZmObj sldId="270" cId="4167581220">
                    <pslz:zmPr id="{10568AD8-1327-4A76-9906-B956CA9D133E}" returnToParent="0" transitionDur="1000" showBg="0">
                      <p166:blipFill xmlns:p166="http://schemas.microsoft.com/office/powerpoint/2016/6/main">
                        <a:blip r:embed="rId34"/>
                        <a:stretch>
                          <a:fillRect/>
                        </a:stretch>
                      </p166:blipFill>
                      <p166:spPr xmlns:p166="http://schemas.microsoft.com/office/powerpoint/2016/6/main">
                        <a:xfrm>
                          <a:off x="0" y="0"/>
                          <a:ext cx="648596" cy="364835"/>
                        </a:xfrm>
                        <a:prstGeom prst="rect">
                          <a:avLst/>
                        </a:prstGeom>
                        <a:scene3d>
                          <a:camera prst="isometricLeftDown"/>
                          <a:lightRig rig="threePt" dir="t"/>
                        </a:scene3d>
                      </p166:spPr>
                    </pslz:zmPr>
                  </pslz:sldZmObj>
                </pslz:sldZm>
              </a:graphicData>
            </a:graphic>
          </p:graphicFrame>
        </mc:Choice>
        <mc:Fallback xmlns="">
          <p:pic>
            <p:nvPicPr>
              <p:cNvPr id="16" name="Slide Zoom 15">
                <a:hlinkClick r:id="rId35" action="ppaction://hlinksldjump"/>
                <a:extLst>
                  <a:ext uri="{FF2B5EF4-FFF2-40B4-BE49-F238E27FC236}">
                    <a16:creationId xmlns:a16="http://schemas.microsoft.com/office/drawing/2014/main" id="{466759BA-41A9-C2FC-1C64-2861B80617EB}"/>
                  </a:ext>
                </a:extLst>
              </p:cNvPr>
              <p:cNvPicPr>
                <a:picLocks noGrp="1" noRot="1" noChangeAspect="1" noMove="1" noResize="1" noEditPoints="1" noAdjustHandles="1" noChangeArrowheads="1" noChangeShapeType="1"/>
              </p:cNvPicPr>
              <p:nvPr/>
            </p:nvPicPr>
            <p:blipFill>
              <a:blip r:embed="rId36"/>
              <a:stretch>
                <a:fillRect/>
              </a:stretch>
            </p:blipFill>
            <p:spPr>
              <a:xfrm>
                <a:off x="10540032" y="1818505"/>
                <a:ext cx="648596" cy="364835"/>
              </a:xfrm>
              <a:prstGeom prst="rect">
                <a:avLst/>
              </a:prstGeom>
              <a:scene3d>
                <a:camera prst="isometricLeftDown"/>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2B66D988-B882-D264-E12F-28834D1EF120}"/>
                  </a:ext>
                </a:extLst>
              </p:cNvPr>
              <p:cNvGraphicFramePr>
                <a:graphicFrameLocks noChangeAspect="1"/>
              </p:cNvGraphicFramePr>
              <p:nvPr>
                <p:extLst>
                  <p:ext uri="{D42A27DB-BD31-4B8C-83A1-F6EECF244321}">
                    <p14:modId xmlns:p14="http://schemas.microsoft.com/office/powerpoint/2010/main" val="4263690577"/>
                  </p:ext>
                </p:extLst>
              </p:nvPr>
            </p:nvGraphicFramePr>
            <p:xfrm>
              <a:off x="10540032" y="2204971"/>
              <a:ext cx="648597" cy="364836"/>
            </p:xfrm>
            <a:graphic>
              <a:graphicData uri="http://schemas.microsoft.com/office/powerpoint/2016/slidezoom">
                <pslz:sldZm>
                  <pslz:sldZmObj sldId="273" cId="1756872169">
                    <pslz:zmPr id="{652E9DF2-821B-406C-9A9E-94825E8CC130}" returnToParent="0" transitionDur="1000" showBg="0">
                      <p166:blipFill xmlns:p166="http://schemas.microsoft.com/office/powerpoint/2016/6/main">
                        <a:blip r:embed="rId37"/>
                        <a:stretch>
                          <a:fillRect/>
                        </a:stretch>
                      </p166:blipFill>
                      <p166:spPr xmlns:p166="http://schemas.microsoft.com/office/powerpoint/2016/6/main">
                        <a:xfrm>
                          <a:off x="0" y="0"/>
                          <a:ext cx="648597" cy="364836"/>
                        </a:xfrm>
                        <a:prstGeom prst="rect">
                          <a:avLst/>
                        </a:prstGeom>
                        <a:scene3d>
                          <a:camera prst="isometricLeftDown"/>
                          <a:lightRig rig="threePt" dir="t"/>
                        </a:scene3d>
                      </p166:spPr>
                    </pslz:zmPr>
                  </pslz:sldZmObj>
                </pslz:sldZm>
              </a:graphicData>
            </a:graphic>
          </p:graphicFrame>
        </mc:Choice>
        <mc:Fallback xmlns="">
          <p:pic>
            <p:nvPicPr>
              <p:cNvPr id="18" name="Slide Zoom 17">
                <a:hlinkClick r:id="rId38" action="ppaction://hlinksldjump"/>
                <a:extLst>
                  <a:ext uri="{FF2B5EF4-FFF2-40B4-BE49-F238E27FC236}">
                    <a16:creationId xmlns:a16="http://schemas.microsoft.com/office/drawing/2014/main" id="{2B66D988-B882-D264-E12F-28834D1EF120}"/>
                  </a:ext>
                </a:extLst>
              </p:cNvPr>
              <p:cNvPicPr>
                <a:picLocks noGrp="1" noRot="1" noChangeAspect="1" noMove="1" noResize="1" noEditPoints="1" noAdjustHandles="1" noChangeArrowheads="1" noChangeShapeType="1"/>
              </p:cNvPicPr>
              <p:nvPr/>
            </p:nvPicPr>
            <p:blipFill>
              <a:blip r:embed="rId39"/>
              <a:stretch>
                <a:fillRect/>
              </a:stretch>
            </p:blipFill>
            <p:spPr>
              <a:xfrm>
                <a:off x="10540032" y="2204971"/>
                <a:ext cx="648597" cy="364836"/>
              </a:xfrm>
              <a:prstGeom prst="rect">
                <a:avLst/>
              </a:prstGeom>
              <a:scene3d>
                <a:camera prst="isometricLeftDown"/>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87136718-A890-1213-C2E3-FA1EBE40BACD}"/>
                  </a:ext>
                </a:extLst>
              </p:cNvPr>
              <p:cNvGraphicFramePr>
                <a:graphicFrameLocks noChangeAspect="1"/>
              </p:cNvGraphicFramePr>
              <p:nvPr>
                <p:extLst>
                  <p:ext uri="{D42A27DB-BD31-4B8C-83A1-F6EECF244321}">
                    <p14:modId xmlns:p14="http://schemas.microsoft.com/office/powerpoint/2010/main" val="3006677991"/>
                  </p:ext>
                </p:extLst>
              </p:nvPr>
            </p:nvGraphicFramePr>
            <p:xfrm rot="1983794">
              <a:off x="10115653" y="2484180"/>
              <a:ext cx="618867" cy="348113"/>
            </p:xfrm>
            <a:graphic>
              <a:graphicData uri="http://schemas.microsoft.com/office/powerpoint/2016/slidezoom">
                <pslz:sldZm>
                  <pslz:sldZmObj sldId="271" cId="718939577">
                    <pslz:zmPr id="{2FE5A257-832A-4E4D-BC26-A9C46196527A}" returnToParent="0" transitionDur="1000" showBg="0">
                      <p166:blipFill xmlns:p166="http://schemas.microsoft.com/office/powerpoint/2016/6/main">
                        <a:blip r:embed="rId40"/>
                        <a:stretch>
                          <a:fillRect/>
                        </a:stretch>
                      </p166:blipFill>
                      <p166:spPr xmlns:p166="http://schemas.microsoft.com/office/powerpoint/2016/6/main">
                        <a:xfrm rot="1983794">
                          <a:off x="0" y="0"/>
                          <a:ext cx="618867" cy="348113"/>
                        </a:xfrm>
                        <a:prstGeom prst="rect">
                          <a:avLst/>
                        </a:prstGeom>
                      </p166:spPr>
                    </pslz:zmPr>
                  </pslz:sldZmObj>
                </pslz:sldZm>
              </a:graphicData>
            </a:graphic>
          </p:graphicFrame>
        </mc:Choice>
        <mc:Fallback xmlns="">
          <p:pic>
            <p:nvPicPr>
              <p:cNvPr id="20" name="Slide Zoom 19">
                <a:hlinkClick r:id="rId41" action="ppaction://hlinksldjump"/>
                <a:extLst>
                  <a:ext uri="{FF2B5EF4-FFF2-40B4-BE49-F238E27FC236}">
                    <a16:creationId xmlns:a16="http://schemas.microsoft.com/office/drawing/2014/main" id="{87136718-A890-1213-C2E3-FA1EBE40BACD}"/>
                  </a:ext>
                </a:extLst>
              </p:cNvPr>
              <p:cNvPicPr>
                <a:picLocks noGrp="1" noRot="1" noChangeAspect="1" noMove="1" noResize="1" noEditPoints="1" noAdjustHandles="1" noChangeArrowheads="1" noChangeShapeType="1"/>
              </p:cNvPicPr>
              <p:nvPr/>
            </p:nvPicPr>
            <p:blipFill>
              <a:blip r:embed="rId42"/>
              <a:stretch>
                <a:fillRect/>
              </a:stretch>
            </p:blipFill>
            <p:spPr>
              <a:xfrm rot="1983794">
                <a:off x="10115653" y="2484180"/>
                <a:ext cx="618867" cy="348113"/>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996EC96F-9A69-ED1B-7E3B-07E9DCFE2C42}"/>
                  </a:ext>
                </a:extLst>
              </p:cNvPr>
              <p:cNvGraphicFramePr>
                <a:graphicFrameLocks noChangeAspect="1"/>
              </p:cNvGraphicFramePr>
              <p:nvPr>
                <p:extLst>
                  <p:ext uri="{D42A27DB-BD31-4B8C-83A1-F6EECF244321}">
                    <p14:modId xmlns:p14="http://schemas.microsoft.com/office/powerpoint/2010/main" val="947445440"/>
                  </p:ext>
                </p:extLst>
              </p:nvPr>
            </p:nvGraphicFramePr>
            <p:xfrm rot="1695150">
              <a:off x="3416808" y="4533779"/>
              <a:ext cx="546056" cy="307157"/>
            </p:xfrm>
            <a:graphic>
              <a:graphicData uri="http://schemas.microsoft.com/office/powerpoint/2016/slidezoom">
                <pslz:sldZm>
                  <pslz:sldZmObj sldId="274" cId="2220728907">
                    <pslz:zmPr id="{B3F9FF86-AA92-405B-B884-3134883D5E2A}" returnToParent="0" transitionDur="1000" showBg="0">
                      <p166:blipFill xmlns:p166="http://schemas.microsoft.com/office/powerpoint/2016/6/main">
                        <a:blip r:embed="rId43"/>
                        <a:stretch>
                          <a:fillRect/>
                        </a:stretch>
                      </p166:blipFill>
                      <p166:spPr xmlns:p166="http://schemas.microsoft.com/office/powerpoint/2016/6/main">
                        <a:xfrm rot="1695150">
                          <a:off x="0" y="0"/>
                          <a:ext cx="546056" cy="307157"/>
                        </a:xfrm>
                        <a:prstGeom prst="rect">
                          <a:avLst/>
                        </a:prstGeom>
                      </p166:spPr>
                    </pslz:zmPr>
                  </pslz:sldZmObj>
                </pslz:sldZm>
              </a:graphicData>
            </a:graphic>
          </p:graphicFrame>
        </mc:Choice>
        <mc:Fallback xmlns="">
          <p:pic>
            <p:nvPicPr>
              <p:cNvPr id="22" name="Slide Zoom 21">
                <a:hlinkClick r:id="rId44" action="ppaction://hlinksldjump"/>
                <a:extLst>
                  <a:ext uri="{FF2B5EF4-FFF2-40B4-BE49-F238E27FC236}">
                    <a16:creationId xmlns:a16="http://schemas.microsoft.com/office/drawing/2014/main" id="{996EC96F-9A69-ED1B-7E3B-07E9DCFE2C42}"/>
                  </a:ext>
                </a:extLst>
              </p:cNvPr>
              <p:cNvPicPr>
                <a:picLocks noGrp="1" noRot="1" noChangeAspect="1" noMove="1" noResize="1" noEditPoints="1" noAdjustHandles="1" noChangeArrowheads="1" noChangeShapeType="1"/>
              </p:cNvPicPr>
              <p:nvPr/>
            </p:nvPicPr>
            <p:blipFill>
              <a:blip r:embed="rId45"/>
              <a:stretch>
                <a:fillRect/>
              </a:stretch>
            </p:blipFill>
            <p:spPr>
              <a:xfrm rot="1695150">
                <a:off x="3416808" y="4533779"/>
                <a:ext cx="546056" cy="30715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375782A3-7329-C62A-0B69-D43ACBBD57A9}"/>
                  </a:ext>
                </a:extLst>
              </p:cNvPr>
              <p:cNvGraphicFramePr>
                <a:graphicFrameLocks noChangeAspect="1"/>
              </p:cNvGraphicFramePr>
              <p:nvPr>
                <p:extLst>
                  <p:ext uri="{D42A27DB-BD31-4B8C-83A1-F6EECF244321}">
                    <p14:modId xmlns:p14="http://schemas.microsoft.com/office/powerpoint/2010/main" val="303459171"/>
                  </p:ext>
                </p:extLst>
              </p:nvPr>
            </p:nvGraphicFramePr>
            <p:xfrm>
              <a:off x="6249902" y="1841443"/>
              <a:ext cx="472207" cy="265616"/>
            </p:xfrm>
            <a:graphic>
              <a:graphicData uri="http://schemas.microsoft.com/office/powerpoint/2016/slidezoom">
                <pslz:sldZm>
                  <pslz:sldZmObj sldId="275" cId="1006190820">
                    <pslz:zmPr id="{285818BC-4A41-46AC-B8DE-5244FD4A9126}" returnToParent="0" transitionDur="1000" showBg="0">
                      <p166:blipFill xmlns:p166="http://schemas.microsoft.com/office/powerpoint/2016/6/main">
                        <a:blip r:embed="rId46"/>
                        <a:stretch>
                          <a:fillRect/>
                        </a:stretch>
                      </p166:blipFill>
                      <p166:spPr xmlns:p166="http://schemas.microsoft.com/office/powerpoint/2016/6/main">
                        <a:xfrm>
                          <a:off x="0" y="0"/>
                          <a:ext cx="472207" cy="265616"/>
                        </a:xfrm>
                        <a:prstGeom prst="rect">
                          <a:avLst/>
                        </a:prstGeom>
                        <a:scene3d>
                          <a:camera prst="isometricLeftDown"/>
                          <a:lightRig rig="threePt" dir="t"/>
                        </a:scene3d>
                      </p166:spPr>
                    </pslz:zmPr>
                  </pslz:sldZmObj>
                </pslz:sldZm>
              </a:graphicData>
            </a:graphic>
          </p:graphicFrame>
        </mc:Choice>
        <mc:Fallback xmlns="">
          <p:pic>
            <p:nvPicPr>
              <p:cNvPr id="24" name="Slide Zoom 23">
                <a:hlinkClick r:id="rId47" action="ppaction://hlinksldjump"/>
                <a:extLst>
                  <a:ext uri="{FF2B5EF4-FFF2-40B4-BE49-F238E27FC236}">
                    <a16:creationId xmlns:a16="http://schemas.microsoft.com/office/drawing/2014/main" id="{375782A3-7329-C62A-0B69-D43ACBBD57A9}"/>
                  </a:ext>
                </a:extLst>
              </p:cNvPr>
              <p:cNvPicPr>
                <a:picLocks noGrp="1" noRot="1" noChangeAspect="1" noMove="1" noResize="1" noEditPoints="1" noAdjustHandles="1" noChangeArrowheads="1" noChangeShapeType="1"/>
              </p:cNvPicPr>
              <p:nvPr/>
            </p:nvPicPr>
            <p:blipFill>
              <a:blip r:embed="rId48"/>
              <a:stretch>
                <a:fillRect/>
              </a:stretch>
            </p:blipFill>
            <p:spPr>
              <a:xfrm>
                <a:off x="6249902" y="1841443"/>
                <a:ext cx="472207" cy="265616"/>
              </a:xfrm>
              <a:prstGeom prst="rect">
                <a:avLst/>
              </a:prstGeom>
              <a:scene3d>
                <a:camera prst="isometricLeftDown"/>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FDBF0861-A064-ADBB-2AE3-98C96C647811}"/>
                  </a:ext>
                </a:extLst>
              </p:cNvPr>
              <p:cNvGraphicFramePr>
                <a:graphicFrameLocks noChangeAspect="1"/>
              </p:cNvGraphicFramePr>
              <p:nvPr>
                <p:extLst>
                  <p:ext uri="{D42A27DB-BD31-4B8C-83A1-F6EECF244321}">
                    <p14:modId xmlns:p14="http://schemas.microsoft.com/office/powerpoint/2010/main" val="1214939090"/>
                  </p:ext>
                </p:extLst>
              </p:nvPr>
            </p:nvGraphicFramePr>
            <p:xfrm>
              <a:off x="6249902" y="2130729"/>
              <a:ext cx="472207" cy="265616"/>
            </p:xfrm>
            <a:graphic>
              <a:graphicData uri="http://schemas.microsoft.com/office/powerpoint/2016/slidezoom">
                <pslz:sldZm>
                  <pslz:sldZmObj sldId="276" cId="3502254107">
                    <pslz:zmPr id="{DFE8B694-D094-423C-927E-94592CF77A49}" returnToParent="0" transitionDur="1000" showBg="0">
                      <p166:blipFill xmlns:p166="http://schemas.microsoft.com/office/powerpoint/2016/6/main">
                        <a:blip r:embed="rId49"/>
                        <a:stretch>
                          <a:fillRect/>
                        </a:stretch>
                      </p166:blipFill>
                      <p166:spPr xmlns:p166="http://schemas.microsoft.com/office/powerpoint/2016/6/main">
                        <a:xfrm>
                          <a:off x="0" y="0"/>
                          <a:ext cx="472207" cy="265616"/>
                        </a:xfrm>
                        <a:prstGeom prst="rect">
                          <a:avLst/>
                        </a:prstGeom>
                        <a:scene3d>
                          <a:camera prst="isometricLeftDown"/>
                          <a:lightRig rig="threePt" dir="t"/>
                        </a:scene3d>
                      </p166:spPr>
                    </pslz:zmPr>
                  </pslz:sldZmObj>
                </pslz:sldZm>
              </a:graphicData>
            </a:graphic>
          </p:graphicFrame>
        </mc:Choice>
        <mc:Fallback xmlns="">
          <p:pic>
            <p:nvPicPr>
              <p:cNvPr id="26" name="Slide Zoom 25">
                <a:hlinkClick r:id="rId50" action="ppaction://hlinksldjump"/>
                <a:extLst>
                  <a:ext uri="{FF2B5EF4-FFF2-40B4-BE49-F238E27FC236}">
                    <a16:creationId xmlns:a16="http://schemas.microsoft.com/office/drawing/2014/main" id="{FDBF0861-A064-ADBB-2AE3-98C96C647811}"/>
                  </a:ext>
                </a:extLst>
              </p:cNvPr>
              <p:cNvPicPr>
                <a:picLocks noGrp="1" noRot="1" noChangeAspect="1" noMove="1" noResize="1" noEditPoints="1" noAdjustHandles="1" noChangeArrowheads="1" noChangeShapeType="1"/>
              </p:cNvPicPr>
              <p:nvPr/>
            </p:nvPicPr>
            <p:blipFill>
              <a:blip r:embed="rId51"/>
              <a:stretch>
                <a:fillRect/>
              </a:stretch>
            </p:blipFill>
            <p:spPr>
              <a:xfrm>
                <a:off x="6249902" y="2130729"/>
                <a:ext cx="472207" cy="265616"/>
              </a:xfrm>
              <a:prstGeom prst="rect">
                <a:avLst/>
              </a:prstGeom>
              <a:scene3d>
                <a:camera prst="isometricLeftDown"/>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99A674F8-D5C5-E5B5-B3D8-EF30089E913D}"/>
                  </a:ext>
                </a:extLst>
              </p:cNvPr>
              <p:cNvGraphicFramePr>
                <a:graphicFrameLocks noChangeAspect="1"/>
              </p:cNvGraphicFramePr>
              <p:nvPr>
                <p:extLst>
                  <p:ext uri="{D42A27DB-BD31-4B8C-83A1-F6EECF244321}">
                    <p14:modId xmlns:p14="http://schemas.microsoft.com/office/powerpoint/2010/main" val="442230686"/>
                  </p:ext>
                </p:extLst>
              </p:nvPr>
            </p:nvGraphicFramePr>
            <p:xfrm>
              <a:off x="4238470" y="1521891"/>
              <a:ext cx="1095077" cy="615981"/>
            </p:xfrm>
            <a:graphic>
              <a:graphicData uri="http://schemas.microsoft.com/office/powerpoint/2016/slidezoom">
                <pslz:sldZm>
                  <pslz:sldZmObj sldId="279" cId="206265860">
                    <pslz:zmPr id="{67AF5118-2C71-47C1-B392-65875CD01E70}" returnToParent="0" transitionDur="1000">
                      <p166:blipFill xmlns:p166="http://schemas.microsoft.com/office/powerpoint/2016/6/main">
                        <a:blip r:embed="rId52"/>
                        <a:stretch>
                          <a:fillRect/>
                        </a:stretch>
                      </p166:blipFill>
                      <p166:spPr xmlns:p166="http://schemas.microsoft.com/office/powerpoint/2016/6/main">
                        <a:xfrm>
                          <a:off x="0" y="0"/>
                          <a:ext cx="1095077" cy="615981"/>
                        </a:xfrm>
                        <a:prstGeom prst="rect">
                          <a:avLst/>
                        </a:prstGeom>
                        <a:scene3d>
                          <a:camera prst="isometricRightUp"/>
                          <a:lightRig rig="threePt" dir="t"/>
                        </a:scene3d>
                      </p166:spPr>
                    </pslz:zmPr>
                  </pslz:sldZmObj>
                </pslz:sldZm>
              </a:graphicData>
            </a:graphic>
          </p:graphicFrame>
        </mc:Choice>
        <mc:Fallback xmlns="">
          <p:pic>
            <p:nvPicPr>
              <p:cNvPr id="6" name="Slide Zoom 5">
                <a:hlinkClick r:id="rId44" action="ppaction://hlinksldjump"/>
                <a:extLst>
                  <a:ext uri="{FF2B5EF4-FFF2-40B4-BE49-F238E27FC236}">
                    <a16:creationId xmlns:a16="http://schemas.microsoft.com/office/drawing/2014/main" id="{99A674F8-D5C5-E5B5-B3D8-EF30089E913D}"/>
                  </a:ext>
                </a:extLst>
              </p:cNvPr>
              <p:cNvPicPr>
                <a:picLocks noGrp="1" noRot="1" noChangeAspect="1" noMove="1" noResize="1" noEditPoints="1" noAdjustHandles="1" noChangeArrowheads="1" noChangeShapeType="1"/>
              </p:cNvPicPr>
              <p:nvPr/>
            </p:nvPicPr>
            <p:blipFill>
              <a:blip r:embed="rId53"/>
              <a:stretch>
                <a:fillRect/>
              </a:stretch>
            </p:blipFill>
            <p:spPr>
              <a:xfrm>
                <a:off x="4238470" y="1521891"/>
                <a:ext cx="1095077" cy="615981"/>
              </a:xfrm>
              <a:prstGeom prst="rect">
                <a:avLst/>
              </a:prstGeom>
              <a:scene3d>
                <a:camera prst="isometricRightUp"/>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9D8D0C76-EDAA-0D0C-F9A4-DC477DAC47D3}"/>
                  </a:ext>
                </a:extLst>
              </p:cNvPr>
              <p:cNvGraphicFramePr>
                <a:graphicFrameLocks noChangeAspect="1"/>
              </p:cNvGraphicFramePr>
              <p:nvPr>
                <p:extLst>
                  <p:ext uri="{D42A27DB-BD31-4B8C-83A1-F6EECF244321}">
                    <p14:modId xmlns:p14="http://schemas.microsoft.com/office/powerpoint/2010/main" val="3742589128"/>
                  </p:ext>
                </p:extLst>
              </p:nvPr>
            </p:nvGraphicFramePr>
            <p:xfrm>
              <a:off x="6654767" y="120944"/>
              <a:ext cx="1151923" cy="647957"/>
            </p:xfrm>
            <a:graphic>
              <a:graphicData uri="http://schemas.microsoft.com/office/powerpoint/2016/slidezoom">
                <pslz:sldZm>
                  <pslz:sldZmObj sldId="277" cId="3453152790">
                    <pslz:zmPr id="{A2C93DCD-ADD3-4E8F-BECC-E9B577B96439}" returnToParent="0" transitionDur="1000" showBg="0">
                      <p166:blipFill xmlns:p166="http://schemas.microsoft.com/office/powerpoint/2016/6/main">
                        <a:blip r:embed="rId54"/>
                        <a:stretch>
                          <a:fillRect/>
                        </a:stretch>
                      </p166:blipFill>
                      <p166:spPr xmlns:p166="http://schemas.microsoft.com/office/powerpoint/2016/6/main">
                        <a:xfrm>
                          <a:off x="0" y="0"/>
                          <a:ext cx="1151923" cy="647957"/>
                        </a:xfrm>
                        <a:prstGeom prst="rect">
                          <a:avLst/>
                        </a:prstGeom>
                        <a:scene3d>
                          <a:camera prst="isometricLeftDown"/>
                          <a:lightRig rig="threePt" dir="t"/>
                        </a:scene3d>
                      </p166:spPr>
                    </pslz:zmPr>
                  </pslz:sldZmObj>
                </pslz:sldZm>
              </a:graphicData>
            </a:graphic>
          </p:graphicFrame>
        </mc:Choice>
        <mc:Fallback xmlns="">
          <p:pic>
            <p:nvPicPr>
              <p:cNvPr id="13" name="Slide Zoom 12">
                <a:hlinkClick r:id="rId55" action="ppaction://hlinksldjump"/>
                <a:extLst>
                  <a:ext uri="{FF2B5EF4-FFF2-40B4-BE49-F238E27FC236}">
                    <a16:creationId xmlns:a16="http://schemas.microsoft.com/office/drawing/2014/main" id="{9D8D0C76-EDAA-0D0C-F9A4-DC477DAC47D3}"/>
                  </a:ext>
                </a:extLst>
              </p:cNvPr>
              <p:cNvPicPr>
                <a:picLocks noGrp="1" noRot="1" noChangeAspect="1" noMove="1" noResize="1" noEditPoints="1" noAdjustHandles="1" noChangeArrowheads="1" noChangeShapeType="1"/>
              </p:cNvPicPr>
              <p:nvPr/>
            </p:nvPicPr>
            <p:blipFill>
              <a:blip r:embed="rId56"/>
              <a:stretch>
                <a:fillRect/>
              </a:stretch>
            </p:blipFill>
            <p:spPr>
              <a:xfrm>
                <a:off x="6654767" y="120944"/>
                <a:ext cx="1151923" cy="647957"/>
              </a:xfrm>
              <a:prstGeom prst="rect">
                <a:avLst/>
              </a:prstGeom>
              <a:scene3d>
                <a:camera prst="isometricLeftDown"/>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D6D21294-D0ED-1FCC-AB62-F0B83A17BD8B}"/>
                  </a:ext>
                </a:extLst>
              </p:cNvPr>
              <p:cNvGraphicFramePr>
                <a:graphicFrameLocks noChangeAspect="1"/>
              </p:cNvGraphicFramePr>
              <p:nvPr>
                <p:extLst>
                  <p:ext uri="{D42A27DB-BD31-4B8C-83A1-F6EECF244321}">
                    <p14:modId xmlns:p14="http://schemas.microsoft.com/office/powerpoint/2010/main" val="2732341335"/>
                  </p:ext>
                </p:extLst>
              </p:nvPr>
            </p:nvGraphicFramePr>
            <p:xfrm>
              <a:off x="2981415" y="2387389"/>
              <a:ext cx="1161755" cy="653487"/>
            </p:xfrm>
            <a:graphic>
              <a:graphicData uri="http://schemas.microsoft.com/office/powerpoint/2016/slidezoom">
                <pslz:sldZm>
                  <pslz:sldZmObj sldId="278" cId="3965136583">
                    <pslz:zmPr id="{5E19D393-DDDC-4181-87F9-3690F7A0CD34}" returnToParent="0" transitionDur="1000" showBg="0">
                      <p166:blipFill xmlns:p166="http://schemas.microsoft.com/office/powerpoint/2016/6/main">
                        <a:blip r:embed="rId57"/>
                        <a:stretch>
                          <a:fillRect/>
                        </a:stretch>
                      </p166:blipFill>
                      <p166:spPr xmlns:p166="http://schemas.microsoft.com/office/powerpoint/2016/6/main">
                        <a:xfrm>
                          <a:off x="0" y="0"/>
                          <a:ext cx="1161755" cy="653487"/>
                        </a:xfrm>
                        <a:prstGeom prst="rect">
                          <a:avLst/>
                        </a:prstGeom>
                        <a:scene3d>
                          <a:camera prst="isometricRightUp"/>
                          <a:lightRig rig="threePt" dir="t"/>
                        </a:scene3d>
                      </p166:spPr>
                    </pslz:zmPr>
                  </pslz:sldZmObj>
                </pslz:sldZm>
              </a:graphicData>
            </a:graphic>
          </p:graphicFrame>
        </mc:Choice>
        <mc:Fallback xmlns="">
          <p:pic>
            <p:nvPicPr>
              <p:cNvPr id="15" name="Slide Zoom 14">
                <a:hlinkClick r:id="rId58" action="ppaction://hlinksldjump"/>
                <a:extLst>
                  <a:ext uri="{FF2B5EF4-FFF2-40B4-BE49-F238E27FC236}">
                    <a16:creationId xmlns:a16="http://schemas.microsoft.com/office/drawing/2014/main" id="{D6D21294-D0ED-1FCC-AB62-F0B83A17BD8B}"/>
                  </a:ext>
                </a:extLst>
              </p:cNvPr>
              <p:cNvPicPr>
                <a:picLocks noGrp="1" noRot="1" noChangeAspect="1" noMove="1" noResize="1" noEditPoints="1" noAdjustHandles="1" noChangeArrowheads="1" noChangeShapeType="1"/>
              </p:cNvPicPr>
              <p:nvPr/>
            </p:nvPicPr>
            <p:blipFill>
              <a:blip r:embed="rId59"/>
              <a:stretch>
                <a:fillRect/>
              </a:stretch>
            </p:blipFill>
            <p:spPr>
              <a:xfrm>
                <a:off x="2981415" y="2387389"/>
                <a:ext cx="1161755" cy="653487"/>
              </a:xfrm>
              <a:prstGeom prst="rect">
                <a:avLst/>
              </a:prstGeom>
              <a:scene3d>
                <a:camera prst="isometricRightUp"/>
                <a:lightRig rig="threePt" dir="t"/>
              </a:scene3d>
            </p:spPr>
          </p:pic>
        </mc:Fallback>
      </mc:AlternateContent>
      <p:sp>
        <p:nvSpPr>
          <p:cNvPr id="29" name="Slide Number Placeholder 28">
            <a:extLst>
              <a:ext uri="{FF2B5EF4-FFF2-40B4-BE49-F238E27FC236}">
                <a16:creationId xmlns:a16="http://schemas.microsoft.com/office/drawing/2014/main" id="{888DF4FF-6826-2F83-6FD2-185293518693}"/>
              </a:ext>
            </a:extLst>
          </p:cNvPr>
          <p:cNvSpPr>
            <a:spLocks noGrp="1"/>
          </p:cNvSpPr>
          <p:nvPr>
            <p:ph type="sldNum" sz="quarter" idx="12"/>
          </p:nvPr>
        </p:nvSpPr>
        <p:spPr>
          <a:xfrm>
            <a:off x="9029101" y="6425279"/>
            <a:ext cx="2743200" cy="365125"/>
          </a:xfrm>
        </p:spPr>
        <p:txBody>
          <a:bodyPr/>
          <a:lstStyle/>
          <a:p>
            <a:fld id="{13892CAB-B738-49B2-9EED-CDCEC12AC3FA}" type="slidenum">
              <a:rPr lang="en-US" smtClean="0"/>
              <a:t>1</a:t>
            </a:fld>
            <a:endParaRPr lang="en-US"/>
          </a:p>
        </p:txBody>
      </p:sp>
      <p:pic>
        <p:nvPicPr>
          <p:cNvPr id="8" name="Picture 7" descr="A person with a flag">
            <a:extLst>
              <a:ext uri="{FF2B5EF4-FFF2-40B4-BE49-F238E27FC236}">
                <a16:creationId xmlns:a16="http://schemas.microsoft.com/office/drawing/2014/main" id="{0EF2F67F-4402-9755-4608-3A7FD7ED444C}"/>
              </a:ext>
            </a:extLst>
          </p:cNvPr>
          <p:cNvPicPr>
            <a:picLocks noChangeAspect="1"/>
          </p:cNvPicPr>
          <p:nvPr/>
        </p:nvPicPr>
        <p:blipFill>
          <a:blip r:embed="rId60"/>
          <a:srcRect r="63534"/>
          <a:stretch/>
        </p:blipFill>
        <p:spPr>
          <a:xfrm>
            <a:off x="10853928" y="0"/>
            <a:ext cx="1335024" cy="1198974"/>
          </a:xfrm>
          <a:prstGeom prst="rect">
            <a:avLst/>
          </a:prstGeom>
        </p:spPr>
      </p:pic>
      <p:pic>
        <p:nvPicPr>
          <p:cNvPr id="14" name="Picture 13" descr="A person with a flag">
            <a:extLst>
              <a:ext uri="{FF2B5EF4-FFF2-40B4-BE49-F238E27FC236}">
                <a16:creationId xmlns:a16="http://schemas.microsoft.com/office/drawing/2014/main" id="{4E535A18-3BA6-718D-41DA-EC66CBF8C9EF}"/>
              </a:ext>
            </a:extLst>
          </p:cNvPr>
          <p:cNvPicPr>
            <a:picLocks noChangeAspect="1"/>
          </p:cNvPicPr>
          <p:nvPr/>
        </p:nvPicPr>
        <p:blipFill>
          <a:blip r:embed="rId60"/>
          <a:srcRect l="54220"/>
          <a:stretch/>
        </p:blipFill>
        <p:spPr>
          <a:xfrm>
            <a:off x="125222" y="0"/>
            <a:ext cx="1849321" cy="1198974"/>
          </a:xfrm>
          <a:prstGeom prst="rect">
            <a:avLst/>
          </a:prstGeom>
        </p:spPr>
      </p:pic>
    </p:spTree>
    <p:extLst>
      <p:ext uri="{BB962C8B-B14F-4D97-AF65-F5344CB8AC3E}">
        <p14:creationId xmlns:p14="http://schemas.microsoft.com/office/powerpoint/2010/main" val="3432544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165EE-9970-EC6D-946E-E1543D5EF1B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9999572-1CD2-5EAB-581D-FF823135EB20}"/>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C9C0F0F5-9AF2-DBF5-6AA2-3A71A042E321}"/>
              </a:ext>
            </a:extLst>
          </p:cNvPr>
          <p:cNvSpPr/>
          <p:nvPr/>
        </p:nvSpPr>
        <p:spPr>
          <a:xfrm>
            <a:off x="2204720" y="126776"/>
            <a:ext cx="7782560" cy="1464921"/>
          </a:xfrm>
          <a:prstGeom prst="rect">
            <a:avLst/>
          </a:prstGeom>
          <a:noFill/>
          <a:ln/>
        </p:spPr>
        <p:txBody>
          <a:bodyPr wrap="square" lIns="0" tIns="0" rIns="0" bIns="0" rtlCol="0" anchor="t"/>
          <a:lstStyle/>
          <a:p>
            <a:pPr algn="ctr">
              <a:lnSpc>
                <a:spcPts val="5950"/>
              </a:lnSpc>
            </a:pPr>
            <a:r>
              <a:rPr lang="en-GB" sz="4000" b="1" dirty="0">
                <a:solidFill>
                  <a:schemeClr val="tx2"/>
                </a:solidFill>
                <a:latin typeface="Calibri" panose="020F0502020204030204"/>
              </a:rPr>
              <a:t>Annual Sales Overview</a:t>
            </a: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74036942-E8AC-04D0-49EB-74A102B5593C}"/>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A586264A-5CF4-C588-8295-905D4C6FD071}"/>
              </a:ext>
            </a:extLst>
          </p:cNvPr>
          <p:cNvPicPr>
            <a:picLocks noChangeAspect="1"/>
          </p:cNvPicPr>
          <p:nvPr/>
        </p:nvPicPr>
        <p:blipFill>
          <a:blip r:embed="rId2"/>
          <a:srcRect l="54220"/>
          <a:stretch/>
        </p:blipFill>
        <p:spPr>
          <a:xfrm>
            <a:off x="347776" y="126776"/>
            <a:ext cx="1091858" cy="707886"/>
          </a:xfrm>
          <a:prstGeom prst="rect">
            <a:avLst/>
          </a:prstGeom>
        </p:spPr>
      </p:pic>
      <p:pic>
        <p:nvPicPr>
          <p:cNvPr id="7" name="Picture 6" descr="A graph of sales overview&#10;&#10;AI-generated content may be incorrect.">
            <a:extLst>
              <a:ext uri="{FF2B5EF4-FFF2-40B4-BE49-F238E27FC236}">
                <a16:creationId xmlns:a16="http://schemas.microsoft.com/office/drawing/2014/main" id="{B97BB598-EC12-7DC7-96BC-C59BAEF26DEA}"/>
              </a:ext>
            </a:extLst>
          </p:cNvPr>
          <p:cNvPicPr>
            <a:picLocks noChangeAspect="1"/>
          </p:cNvPicPr>
          <p:nvPr/>
        </p:nvPicPr>
        <p:blipFill>
          <a:blip r:embed="rId3"/>
          <a:stretch>
            <a:fillRect/>
          </a:stretch>
        </p:blipFill>
        <p:spPr>
          <a:xfrm>
            <a:off x="6939281" y="1887664"/>
            <a:ext cx="3844114" cy="3082672"/>
          </a:xfrm>
          <a:prstGeom prst="rect">
            <a:avLst/>
          </a:prstGeom>
        </p:spPr>
      </p:pic>
      <p:graphicFrame>
        <p:nvGraphicFramePr>
          <p:cNvPr id="21" name="TextBox 18">
            <a:extLst>
              <a:ext uri="{FF2B5EF4-FFF2-40B4-BE49-F238E27FC236}">
                <a16:creationId xmlns:a16="http://schemas.microsoft.com/office/drawing/2014/main" id="{97A521A4-9E21-875B-B873-A678CA9AE989}"/>
              </a:ext>
            </a:extLst>
          </p:cNvPr>
          <p:cNvGraphicFramePr/>
          <p:nvPr>
            <p:extLst>
              <p:ext uri="{D42A27DB-BD31-4B8C-83A1-F6EECF244321}">
                <p14:modId xmlns:p14="http://schemas.microsoft.com/office/powerpoint/2010/main" val="2460438304"/>
              </p:ext>
            </p:extLst>
          </p:nvPr>
        </p:nvGraphicFramePr>
        <p:xfrm>
          <a:off x="680720" y="1361439"/>
          <a:ext cx="5415280" cy="44143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130348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259749-F9D6-039C-B42C-FD09C3136EAB}"/>
              </a:ext>
            </a:extLst>
          </p:cNvPr>
          <p:cNvSpPr/>
          <p:nvPr/>
        </p:nvSpPr>
        <p:spPr>
          <a:xfrm flipH="1">
            <a:off x="331807" y="177864"/>
            <a:ext cx="11528386" cy="6277947"/>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tx1"/>
              </a:solidFill>
              <a:latin typeface="+mj-lt"/>
              <a:ea typeface="Gagalin"/>
              <a:cs typeface="Gagalin"/>
              <a:sym typeface="Gagalin"/>
            </a:endParaRPr>
          </a:p>
        </p:txBody>
      </p:sp>
      <p:pic>
        <p:nvPicPr>
          <p:cNvPr id="5" name="Picture 4" descr="How a Transistor Switch Works - Inst Tools">
            <a:extLst>
              <a:ext uri="{FF2B5EF4-FFF2-40B4-BE49-F238E27FC236}">
                <a16:creationId xmlns:a16="http://schemas.microsoft.com/office/drawing/2014/main" id="{65F97170-559A-BBD5-0876-FFFC4FF6E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625" y="2171410"/>
            <a:ext cx="4025820" cy="39498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4">
            <a:extLst>
              <a:ext uri="{FF2B5EF4-FFF2-40B4-BE49-F238E27FC236}">
                <a16:creationId xmlns:a16="http://schemas.microsoft.com/office/drawing/2014/main" id="{B2EDE10E-A899-F26C-0209-61BCEE595743}"/>
              </a:ext>
            </a:extLst>
          </p:cNvPr>
          <p:cNvSpPr txBox="1"/>
          <p:nvPr/>
        </p:nvSpPr>
        <p:spPr>
          <a:xfrm>
            <a:off x="1663736" y="177864"/>
            <a:ext cx="2938629" cy="111825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10526"/>
              </a:lnSpc>
            </a:pPr>
            <a:r>
              <a:rPr lang="en-US" sz="3200" dirty="0">
                <a:solidFill>
                  <a:schemeClr val="accent5">
                    <a:lumMod val="50000"/>
                  </a:schemeClr>
                </a:solidFill>
                <a:latin typeface="Kanit Light"/>
                <a:ea typeface="Gagalin"/>
                <a:cs typeface="Gagalin"/>
                <a:sym typeface="Gagalin"/>
              </a:rPr>
              <a:t>Classical Bit</a:t>
            </a:r>
          </a:p>
        </p:txBody>
      </p:sp>
      <p:sp>
        <p:nvSpPr>
          <p:cNvPr id="7" name="TextBox 6">
            <a:extLst>
              <a:ext uri="{FF2B5EF4-FFF2-40B4-BE49-F238E27FC236}">
                <a16:creationId xmlns:a16="http://schemas.microsoft.com/office/drawing/2014/main" id="{6D3F0D33-2EA2-DCF3-D55B-00FDB81CE811}"/>
              </a:ext>
            </a:extLst>
          </p:cNvPr>
          <p:cNvSpPr txBox="1"/>
          <p:nvPr/>
        </p:nvSpPr>
        <p:spPr>
          <a:xfrm>
            <a:off x="7251174" y="322741"/>
            <a:ext cx="4411692" cy="111825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10526"/>
              </a:lnSpc>
            </a:pPr>
            <a:r>
              <a:rPr lang="en-US" sz="3200" dirty="0">
                <a:solidFill>
                  <a:schemeClr val="accent5">
                    <a:lumMod val="50000"/>
                  </a:schemeClr>
                </a:solidFill>
                <a:latin typeface="Kanit Light"/>
                <a:ea typeface="Gagalin"/>
                <a:cs typeface="Gagalin"/>
                <a:sym typeface="Gagalin"/>
              </a:rPr>
              <a:t>Quantum bit (qubit)</a:t>
            </a:r>
          </a:p>
        </p:txBody>
      </p:sp>
      <p:pic>
        <p:nvPicPr>
          <p:cNvPr id="8" name="Picture 7" descr="Multiple Qubits and Quantum Logic Gates | by Akshatha Laxmi | QVillage |  Medium">
            <a:extLst>
              <a:ext uri="{FF2B5EF4-FFF2-40B4-BE49-F238E27FC236}">
                <a16:creationId xmlns:a16="http://schemas.microsoft.com/office/drawing/2014/main" id="{21C90A2B-5343-EFBA-60D2-1A5DC9641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8557" y="2420166"/>
            <a:ext cx="3135923" cy="313592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4654C913-46AD-1AAC-3D48-C6D2E605D4C6}"/>
              </a:ext>
            </a:extLst>
          </p:cNvPr>
          <p:cNvSpPr>
            <a:spLocks noGrp="1"/>
          </p:cNvSpPr>
          <p:nvPr>
            <p:ph type="sldNum" sz="quarter" idx="12"/>
          </p:nvPr>
        </p:nvSpPr>
        <p:spPr>
          <a:xfrm>
            <a:off x="9116993" y="6455812"/>
            <a:ext cx="2743200" cy="365125"/>
          </a:xfrm>
        </p:spPr>
        <p:txBody>
          <a:bodyPr/>
          <a:lstStyle/>
          <a:p>
            <a:fld id="{13892CAB-B738-49B2-9EED-CDCEC12AC3FA}" type="slidenum">
              <a:rPr lang="en-US" smtClean="0"/>
              <a:t>10</a:t>
            </a:fld>
            <a:endParaRPr lang="en-US"/>
          </a:p>
        </p:txBody>
      </p:sp>
    </p:spTree>
    <p:extLst>
      <p:ext uri="{BB962C8B-B14F-4D97-AF65-F5344CB8AC3E}">
        <p14:creationId xmlns:p14="http://schemas.microsoft.com/office/powerpoint/2010/main" val="175687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C7822-05B3-4429-1498-3721A01644D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E321CED-E921-254C-22D7-DC55D971FAE6}"/>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D3CB836A-D8B3-A91F-8706-8A15DD596D40}"/>
              </a:ext>
            </a:extLst>
          </p:cNvPr>
          <p:cNvSpPr/>
          <p:nvPr/>
        </p:nvSpPr>
        <p:spPr>
          <a:xfrm>
            <a:off x="2204720" y="222196"/>
            <a:ext cx="7782560" cy="1464921"/>
          </a:xfrm>
          <a:prstGeom prst="rect">
            <a:avLst/>
          </a:prstGeom>
          <a:noFill/>
          <a:ln/>
        </p:spPr>
        <p:txBody>
          <a:bodyPr wrap="square" lIns="0" tIns="0" rIns="0" bIns="0" rtlCol="0" anchor="t"/>
          <a:lstStyle/>
          <a:p>
            <a:pPr marL="0" indent="0" algn="ctr">
              <a:lnSpc>
                <a:spcPts val="5950"/>
              </a:lnSpc>
              <a:buNone/>
            </a:pPr>
            <a:r>
              <a:rPr lang="en-GB" sz="4000" b="1" dirty="0">
                <a:solidFill>
                  <a:schemeClr val="tx2"/>
                </a:solidFill>
                <a:latin typeface="Calibri" panose="020F0502020204030204"/>
              </a:rPr>
              <a:t>Revenue by Customer Type</a:t>
            </a: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17133A29-4FF0-9369-1D4A-5D5BB50FBF52}"/>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059E4757-9C7B-7DD6-846A-A50E92833A97}"/>
              </a:ext>
            </a:extLst>
          </p:cNvPr>
          <p:cNvPicPr>
            <a:picLocks noChangeAspect="1"/>
          </p:cNvPicPr>
          <p:nvPr/>
        </p:nvPicPr>
        <p:blipFill>
          <a:blip r:embed="rId2"/>
          <a:srcRect l="54220"/>
          <a:stretch/>
        </p:blipFill>
        <p:spPr>
          <a:xfrm>
            <a:off x="347776" y="126776"/>
            <a:ext cx="1091858" cy="707886"/>
          </a:xfrm>
          <a:prstGeom prst="rect">
            <a:avLst/>
          </a:prstGeom>
        </p:spPr>
      </p:pic>
      <p:pic>
        <p:nvPicPr>
          <p:cNvPr id="8" name="Picture 7">
            <a:extLst>
              <a:ext uri="{FF2B5EF4-FFF2-40B4-BE49-F238E27FC236}">
                <a16:creationId xmlns:a16="http://schemas.microsoft.com/office/drawing/2014/main" id="{0924962B-784E-8EB7-C607-C1C36E1B8A78}"/>
              </a:ext>
            </a:extLst>
          </p:cNvPr>
          <p:cNvPicPr>
            <a:picLocks noChangeAspect="1"/>
          </p:cNvPicPr>
          <p:nvPr/>
        </p:nvPicPr>
        <p:blipFill>
          <a:blip r:embed="rId3"/>
          <a:stretch>
            <a:fillRect/>
          </a:stretch>
        </p:blipFill>
        <p:spPr>
          <a:xfrm>
            <a:off x="7051371" y="1852824"/>
            <a:ext cx="3837481" cy="2892796"/>
          </a:xfrm>
          <a:prstGeom prst="rect">
            <a:avLst/>
          </a:prstGeom>
        </p:spPr>
      </p:pic>
      <p:sp>
        <p:nvSpPr>
          <p:cNvPr id="10" name="TextBox 9">
            <a:extLst>
              <a:ext uri="{FF2B5EF4-FFF2-40B4-BE49-F238E27FC236}">
                <a16:creationId xmlns:a16="http://schemas.microsoft.com/office/drawing/2014/main" id="{B28EFED3-B882-8C52-6775-0FC2A50936AD}"/>
              </a:ext>
            </a:extLst>
          </p:cNvPr>
          <p:cNvSpPr txBox="1"/>
          <p:nvPr/>
        </p:nvSpPr>
        <p:spPr>
          <a:xfrm>
            <a:off x="893705" y="1920198"/>
            <a:ext cx="4978400" cy="2575064"/>
          </a:xfrm>
          <a:prstGeom prst="rect">
            <a:avLst/>
          </a:prstGeom>
          <a:noFill/>
        </p:spPr>
        <p:txBody>
          <a:bodyPr wrap="square">
            <a:spAutoFit/>
          </a:bodyPr>
          <a:lstStyle/>
          <a:p>
            <a:pPr algn="l">
              <a:spcBef>
                <a:spcPts val="1372"/>
              </a:spcBef>
              <a:spcAft>
                <a:spcPts val="1029"/>
              </a:spcAft>
              <a:buNone/>
            </a:pPr>
            <a:r>
              <a:rPr lang="en-GB" b="1" i="0" dirty="0">
                <a:solidFill>
                  <a:srgbClr val="404040"/>
                </a:solidFill>
                <a:effectLst/>
                <a:latin typeface="DeepSeek-CJK-patch"/>
              </a:rPr>
              <a:t>Customer Segments</a:t>
            </a:r>
            <a:endParaRPr lang="en-GB"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Consumer Segment</a:t>
            </a:r>
            <a:r>
              <a:rPr lang="en-GB" b="0" i="0" dirty="0">
                <a:solidFill>
                  <a:srgbClr val="404040"/>
                </a:solidFill>
                <a:effectLst/>
                <a:latin typeface="DeepSeek-CJK-patch"/>
              </a:rPr>
              <a:t> drives </a:t>
            </a:r>
            <a:r>
              <a:rPr lang="en-GB" b="1" i="0" dirty="0">
                <a:solidFill>
                  <a:srgbClr val="404040"/>
                </a:solidFill>
                <a:effectLst/>
                <a:latin typeface="DeepSeek-CJK-patch"/>
              </a:rPr>
              <a:t>50.76%</a:t>
            </a:r>
            <a:r>
              <a:rPr lang="en-GB" b="0" i="0" dirty="0">
                <a:solidFill>
                  <a:srgbClr val="404040"/>
                </a:solidFill>
                <a:effectLst/>
                <a:latin typeface="DeepSeek-CJK-patch"/>
              </a:rPr>
              <a:t> of total sales ($1.14M).</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Opportunity</a:t>
            </a:r>
            <a:r>
              <a:rPr lang="en-GB" b="0" i="0" dirty="0">
                <a:solidFill>
                  <a:srgbClr val="404040"/>
                </a:solidFill>
                <a:effectLst/>
                <a:latin typeface="DeepSeek-CJK-patch"/>
              </a:rPr>
              <a:t>: </a:t>
            </a:r>
            <a:r>
              <a:rPr lang="en-GB" b="0" i="1" dirty="0">
                <a:solidFill>
                  <a:srgbClr val="404040"/>
                </a:solidFill>
                <a:effectLst/>
                <a:latin typeface="DeepSeek-CJK-patch"/>
              </a:rPr>
              <a:t>Corporate</a:t>
            </a:r>
            <a:r>
              <a:rPr lang="en-GB" b="0" i="0" dirty="0">
                <a:solidFill>
                  <a:srgbClr val="404040"/>
                </a:solidFill>
                <a:effectLst/>
                <a:latin typeface="DeepSeek-CJK-patch"/>
              </a:rPr>
              <a:t> (30.44%) has room for growth—target B2B campaigns.</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Quote</a:t>
            </a:r>
            <a:r>
              <a:rPr lang="en-GB" b="0" i="0" dirty="0">
                <a:solidFill>
                  <a:srgbClr val="404040"/>
                </a:solidFill>
                <a:effectLst/>
                <a:latin typeface="DeepSeek-CJK-patch"/>
              </a:rPr>
              <a:t>: </a:t>
            </a:r>
            <a:r>
              <a:rPr lang="en-GB" b="0" i="1" dirty="0">
                <a:solidFill>
                  <a:srgbClr val="404040"/>
                </a:solidFill>
                <a:effectLst/>
                <a:latin typeface="DeepSeek-CJK-patch"/>
              </a:rPr>
              <a:t>"Personalized offers could boost Home Office (18.79%) revenue."</a:t>
            </a:r>
            <a:endParaRPr lang="en-GB" b="0" i="0" dirty="0">
              <a:solidFill>
                <a:srgbClr val="404040"/>
              </a:solidFill>
              <a:effectLst/>
              <a:latin typeface="DeepSeek-CJK-patch"/>
            </a:endParaRPr>
          </a:p>
        </p:txBody>
      </p:sp>
    </p:spTree>
    <p:extLst>
      <p:ext uri="{BB962C8B-B14F-4D97-AF65-F5344CB8AC3E}">
        <p14:creationId xmlns:p14="http://schemas.microsoft.com/office/powerpoint/2010/main" val="26650613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7074A0-CF4C-AD67-38DE-B0CE54BC4B23}"/>
              </a:ext>
            </a:extLst>
          </p:cNvPr>
          <p:cNvSpPr/>
          <p:nvPr/>
        </p:nvSpPr>
        <p:spPr>
          <a:xfrm flipH="1">
            <a:off x="331807" y="177864"/>
            <a:ext cx="11528386" cy="6334157"/>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tx1"/>
              </a:solidFill>
              <a:latin typeface="+mj-lt"/>
              <a:ea typeface="Gagalin"/>
              <a:cs typeface="Gagalin"/>
              <a:sym typeface="Gagalin"/>
            </a:endParaRPr>
          </a:p>
        </p:txBody>
      </p:sp>
      <p:pic>
        <p:nvPicPr>
          <p:cNvPr id="7" name="Picture 2" descr="coin-flipping - Amanda Holges">
            <a:extLst>
              <a:ext uri="{FF2B5EF4-FFF2-40B4-BE49-F238E27FC236}">
                <a16:creationId xmlns:a16="http://schemas.microsoft.com/office/drawing/2014/main" id="{4958FCE4-96C3-F6B8-6D33-2090628B5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710" y="2408830"/>
            <a:ext cx="4048579" cy="3753724"/>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6" descr="1 جنيه 2005-2025, مصر - السعر - uCoin.net">
            <a:extLst>
              <a:ext uri="{FF2B5EF4-FFF2-40B4-BE49-F238E27FC236}">
                <a16:creationId xmlns:a16="http://schemas.microsoft.com/office/drawing/2014/main" id="{E11438B3-907F-D2E8-5863-A1C014AE0068}"/>
              </a:ext>
            </a:extLst>
          </p:cNvPr>
          <p:cNvSpPr>
            <a:spLocks noChangeAspect="1" noChangeArrowheads="1"/>
          </p:cNvSpPr>
          <p:nvPr/>
        </p:nvSpPr>
        <p:spPr bwMode="auto">
          <a:xfrm>
            <a:off x="8991600" y="5190204"/>
            <a:ext cx="105695" cy="1056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1 جنيه 2005-2025, مصر - السعر - uCoin.net">
            <a:extLst>
              <a:ext uri="{FF2B5EF4-FFF2-40B4-BE49-F238E27FC236}">
                <a16:creationId xmlns:a16="http://schemas.microsoft.com/office/drawing/2014/main" id="{C021C251-0E7B-0E94-3B6B-6822C54A09F3}"/>
              </a:ext>
            </a:extLst>
          </p:cNvPr>
          <p:cNvSpPr>
            <a:spLocks noChangeAspect="1" noChangeArrowheads="1"/>
          </p:cNvSpPr>
          <p:nvPr/>
        </p:nvSpPr>
        <p:spPr bwMode="auto">
          <a:xfrm>
            <a:off x="9144000" y="5342604"/>
            <a:ext cx="105695" cy="1056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18" descr="جنيه مصرى PNG الصور | ناقل و PSD الملفات | تحميل مجاني على Pngtree">
            <a:extLst>
              <a:ext uri="{FF2B5EF4-FFF2-40B4-BE49-F238E27FC236}">
                <a16:creationId xmlns:a16="http://schemas.microsoft.com/office/drawing/2014/main" id="{140C269E-0BD7-F3B7-9D5E-FB95CC66A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597210" y="507936"/>
            <a:ext cx="2594808" cy="25948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جنيه مصرى PNG الصور | ناقل و PSD الملفات | تحميل مجاني على Pngtree">
            <a:extLst>
              <a:ext uri="{FF2B5EF4-FFF2-40B4-BE49-F238E27FC236}">
                <a16:creationId xmlns:a16="http://schemas.microsoft.com/office/drawing/2014/main" id="{5C60DB7F-28FF-A9CC-E884-20FA5EA42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9025873" y="507936"/>
            <a:ext cx="2594808" cy="2594808"/>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a:extLst>
              <a:ext uri="{FF2B5EF4-FFF2-40B4-BE49-F238E27FC236}">
                <a16:creationId xmlns:a16="http://schemas.microsoft.com/office/drawing/2014/main" id="{2FA90E19-4D5A-0737-99AD-2571B20F6215}"/>
              </a:ext>
            </a:extLst>
          </p:cNvPr>
          <p:cNvSpPr>
            <a:spLocks noGrp="1"/>
          </p:cNvSpPr>
          <p:nvPr>
            <p:ph type="sldNum" sz="quarter" idx="12"/>
          </p:nvPr>
        </p:nvSpPr>
        <p:spPr>
          <a:xfrm>
            <a:off x="9097295" y="6512022"/>
            <a:ext cx="2743200" cy="365125"/>
          </a:xfrm>
        </p:spPr>
        <p:txBody>
          <a:bodyPr/>
          <a:lstStyle/>
          <a:p>
            <a:fld id="{13892CAB-B738-49B2-9EED-CDCEC12AC3FA}" type="slidenum">
              <a:rPr lang="en-US" smtClean="0"/>
              <a:t>11</a:t>
            </a:fld>
            <a:endParaRPr lang="en-US" dirty="0"/>
          </a:p>
        </p:txBody>
      </p:sp>
    </p:spTree>
    <p:extLst>
      <p:ext uri="{BB962C8B-B14F-4D97-AF65-F5344CB8AC3E}">
        <p14:creationId xmlns:p14="http://schemas.microsoft.com/office/powerpoint/2010/main" val="718939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50D75-C307-0B1D-119F-76B75DEDF5D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4C275CC-1E54-4BAA-5F4B-FD3D6AC4C320}"/>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C8AEE108-08CE-1492-9438-AE85B45F581C}"/>
              </a:ext>
            </a:extLst>
          </p:cNvPr>
          <p:cNvSpPr/>
          <p:nvPr/>
        </p:nvSpPr>
        <p:spPr>
          <a:xfrm>
            <a:off x="2141929" y="102201"/>
            <a:ext cx="7782560" cy="1464921"/>
          </a:xfrm>
          <a:prstGeom prst="rect">
            <a:avLst/>
          </a:prstGeom>
          <a:noFill/>
          <a:ln/>
        </p:spPr>
        <p:txBody>
          <a:bodyPr wrap="square" lIns="0" tIns="0" rIns="0" bIns="0" rtlCol="0" anchor="t"/>
          <a:lstStyle/>
          <a:p>
            <a:pPr marL="0" indent="0" algn="ctr">
              <a:lnSpc>
                <a:spcPts val="5950"/>
              </a:lnSpc>
              <a:buNone/>
            </a:pPr>
            <a:r>
              <a:rPr lang="en-GB" sz="4000" b="1" dirty="0">
                <a:solidFill>
                  <a:schemeClr val="tx2"/>
                </a:solidFill>
                <a:latin typeface="Calibri" panose="020F0502020204030204"/>
              </a:rPr>
              <a:t>Top-Performing Products</a:t>
            </a: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E5304266-253A-82BD-E5D2-C0EFBEE8B98A}"/>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976ADD73-FD27-FB01-7798-7EDD10A988D2}"/>
              </a:ext>
            </a:extLst>
          </p:cNvPr>
          <p:cNvPicPr>
            <a:picLocks noChangeAspect="1"/>
          </p:cNvPicPr>
          <p:nvPr/>
        </p:nvPicPr>
        <p:blipFill>
          <a:blip r:embed="rId2"/>
          <a:srcRect l="54220"/>
          <a:stretch/>
        </p:blipFill>
        <p:spPr>
          <a:xfrm>
            <a:off x="347776" y="126776"/>
            <a:ext cx="1091858" cy="707886"/>
          </a:xfrm>
          <a:prstGeom prst="rect">
            <a:avLst/>
          </a:prstGeom>
        </p:spPr>
      </p:pic>
      <p:sp>
        <p:nvSpPr>
          <p:cNvPr id="7" name="TextBox 6">
            <a:extLst>
              <a:ext uri="{FF2B5EF4-FFF2-40B4-BE49-F238E27FC236}">
                <a16:creationId xmlns:a16="http://schemas.microsoft.com/office/drawing/2014/main" id="{226873A7-BAE1-833C-D376-7161A1D024A1}"/>
              </a:ext>
            </a:extLst>
          </p:cNvPr>
          <p:cNvSpPr txBox="1"/>
          <p:nvPr/>
        </p:nvSpPr>
        <p:spPr>
          <a:xfrm>
            <a:off x="788567" y="2479078"/>
            <a:ext cx="4795895" cy="1336648"/>
          </a:xfrm>
          <a:prstGeom prst="rect">
            <a:avLst/>
          </a:prstGeom>
          <a:noFill/>
        </p:spPr>
        <p:txBody>
          <a:bodyPr wrap="square">
            <a:spAutoFit/>
          </a:bodyPr>
          <a:lstStyle/>
          <a:p>
            <a:pPr algn="l">
              <a:lnSpc>
                <a:spcPts val="2143"/>
              </a:lnSpc>
              <a:spcBef>
                <a:spcPts val="1029"/>
              </a:spcBef>
              <a:spcAft>
                <a:spcPts val="1029"/>
              </a:spcAft>
              <a:buFont typeface="Arial" panose="020B0604020202020204" pitchFamily="34" charset="0"/>
              <a:buChar char="•"/>
            </a:pPr>
            <a:r>
              <a:rPr lang="en-GB" sz="2000" b="1" i="0" dirty="0">
                <a:solidFill>
                  <a:srgbClr val="404040"/>
                </a:solidFill>
                <a:effectLst/>
                <a:latin typeface="DeepSeek-CJK-patch"/>
              </a:rPr>
              <a:t>Phones</a:t>
            </a:r>
            <a:r>
              <a:rPr lang="en-GB" sz="2000" b="0" i="0" dirty="0">
                <a:solidFill>
                  <a:srgbClr val="404040"/>
                </a:solidFill>
                <a:effectLst/>
                <a:latin typeface="DeepSeek-CJK-patch"/>
              </a:rPr>
              <a:t> and </a:t>
            </a:r>
            <a:r>
              <a:rPr lang="en-GB" sz="2000" b="1" i="0" dirty="0">
                <a:solidFill>
                  <a:srgbClr val="404040"/>
                </a:solidFill>
                <a:effectLst/>
                <a:latin typeface="DeepSeek-CJK-patch"/>
              </a:rPr>
              <a:t>Chairs</a:t>
            </a:r>
            <a:r>
              <a:rPr lang="en-GB" sz="2000" b="0" i="0" dirty="0">
                <a:solidFill>
                  <a:srgbClr val="404040"/>
                </a:solidFill>
                <a:effectLst/>
                <a:latin typeface="DeepSeek-CJK-patch"/>
              </a:rPr>
              <a:t> dominate sales (highest bars in chart).</a:t>
            </a:r>
          </a:p>
          <a:p>
            <a:pPr algn="l">
              <a:lnSpc>
                <a:spcPts val="2143"/>
              </a:lnSpc>
              <a:spcBef>
                <a:spcPts val="300"/>
              </a:spcBef>
              <a:spcAft>
                <a:spcPts val="1029"/>
              </a:spcAft>
              <a:buFont typeface="Arial" panose="020B0604020202020204" pitchFamily="34" charset="0"/>
              <a:buChar char="•"/>
            </a:pPr>
            <a:r>
              <a:rPr lang="en-GB" sz="2000" b="1" i="0" dirty="0">
                <a:solidFill>
                  <a:srgbClr val="404040"/>
                </a:solidFill>
                <a:effectLst/>
                <a:latin typeface="DeepSeek-CJK-patch"/>
              </a:rPr>
              <a:t>Spot</a:t>
            </a:r>
            <a:r>
              <a:rPr lang="en-GB" sz="2000" b="0" i="0" dirty="0">
                <a:solidFill>
                  <a:srgbClr val="404040"/>
                </a:solidFill>
                <a:effectLst/>
                <a:latin typeface="DeepSeek-CJK-patch"/>
              </a:rPr>
              <a:t>: </a:t>
            </a:r>
            <a:r>
              <a:rPr lang="en-GB" sz="2000" b="0" i="1" dirty="0">
                <a:solidFill>
                  <a:srgbClr val="404040"/>
                </a:solidFill>
                <a:effectLst/>
                <a:latin typeface="DeepSeek-CJK-patch"/>
              </a:rPr>
              <a:t>Binders</a:t>
            </a:r>
            <a:r>
              <a:rPr lang="en-GB" sz="2000" b="0" i="0" dirty="0">
                <a:solidFill>
                  <a:srgbClr val="404040"/>
                </a:solidFill>
                <a:effectLst/>
                <a:latin typeface="DeepSeek-CJK-patch"/>
              </a:rPr>
              <a:t> and </a:t>
            </a:r>
            <a:r>
              <a:rPr lang="en-GB" sz="2000" b="0" i="1" dirty="0">
                <a:solidFill>
                  <a:srgbClr val="404040"/>
                </a:solidFill>
                <a:effectLst/>
                <a:latin typeface="DeepSeek-CJK-patch"/>
              </a:rPr>
              <a:t>Machines</a:t>
            </a:r>
            <a:r>
              <a:rPr lang="en-GB" sz="2000" b="0" i="0" dirty="0">
                <a:solidFill>
                  <a:srgbClr val="404040"/>
                </a:solidFill>
                <a:effectLst/>
                <a:latin typeface="DeepSeek-CJK-patch"/>
              </a:rPr>
              <a:t> underperform—consider promotions or inventory review</a:t>
            </a:r>
            <a:r>
              <a:rPr lang="en-GB" b="0" i="0" dirty="0">
                <a:solidFill>
                  <a:srgbClr val="404040"/>
                </a:solidFill>
                <a:effectLst/>
                <a:latin typeface="DeepSeek-CJK-patch"/>
              </a:rPr>
              <a:t>.</a:t>
            </a:r>
          </a:p>
        </p:txBody>
      </p:sp>
      <p:pic>
        <p:nvPicPr>
          <p:cNvPr id="9" name="Picture 8">
            <a:extLst>
              <a:ext uri="{FF2B5EF4-FFF2-40B4-BE49-F238E27FC236}">
                <a16:creationId xmlns:a16="http://schemas.microsoft.com/office/drawing/2014/main" id="{2A9C5C9F-929B-C85D-BE4A-74CA13C26B96}"/>
              </a:ext>
            </a:extLst>
          </p:cNvPr>
          <p:cNvPicPr>
            <a:picLocks noChangeAspect="1"/>
          </p:cNvPicPr>
          <p:nvPr/>
        </p:nvPicPr>
        <p:blipFill>
          <a:blip r:embed="rId3"/>
          <a:stretch>
            <a:fillRect/>
          </a:stretch>
        </p:blipFill>
        <p:spPr>
          <a:xfrm>
            <a:off x="5892799" y="1706507"/>
            <a:ext cx="5510633" cy="3261734"/>
          </a:xfrm>
          <a:prstGeom prst="rect">
            <a:avLst/>
          </a:prstGeom>
        </p:spPr>
      </p:pic>
    </p:spTree>
    <p:extLst>
      <p:ext uri="{BB962C8B-B14F-4D97-AF65-F5344CB8AC3E}">
        <p14:creationId xmlns:p14="http://schemas.microsoft.com/office/powerpoint/2010/main" val="17702261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54DDF4-520B-AC41-BF78-E6CD8B53D29B}"/>
              </a:ext>
            </a:extLst>
          </p:cNvPr>
          <p:cNvSpPr/>
          <p:nvPr/>
        </p:nvSpPr>
        <p:spPr>
          <a:xfrm flipH="1">
            <a:off x="331807" y="177864"/>
            <a:ext cx="11528386" cy="6315011"/>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tx1"/>
              </a:solidFill>
              <a:latin typeface="+mj-lt"/>
              <a:ea typeface="Gagalin"/>
              <a:cs typeface="Gagalin"/>
              <a:sym typeface="Gagalin"/>
            </a:endParaRPr>
          </a:p>
        </p:txBody>
      </p:sp>
      <p:sp>
        <p:nvSpPr>
          <p:cNvPr id="7" name="TextBox 6">
            <a:extLst>
              <a:ext uri="{FF2B5EF4-FFF2-40B4-BE49-F238E27FC236}">
                <a16:creationId xmlns:a16="http://schemas.microsoft.com/office/drawing/2014/main" id="{DF4CA252-1DD7-6C8D-4392-9D4D18111350}"/>
              </a:ext>
            </a:extLst>
          </p:cNvPr>
          <p:cNvSpPr txBox="1"/>
          <p:nvPr/>
        </p:nvSpPr>
        <p:spPr>
          <a:xfrm>
            <a:off x="467994" y="458929"/>
            <a:ext cx="12070959" cy="584775"/>
          </a:xfrm>
          <a:prstGeom prst="rect">
            <a:avLst/>
          </a:prstGeom>
          <a:noFill/>
        </p:spPr>
        <p:txBody>
          <a:bodyPr wrap="square">
            <a:spAutoFit/>
          </a:bodyPr>
          <a:lstStyle/>
          <a:p>
            <a:r>
              <a:rPr lang="it-IT" sz="3200" b="1" dirty="0">
                <a:solidFill>
                  <a:schemeClr val="accent5">
                    <a:lumMod val="50000"/>
                  </a:schemeClr>
                </a:solidFill>
                <a:latin typeface="Kanit Light"/>
              </a:rPr>
              <a:t>Data Storage in Classical vs Quantum Computing</a:t>
            </a:r>
          </a:p>
        </p:txBody>
      </p:sp>
      <p:sp>
        <p:nvSpPr>
          <p:cNvPr id="8" name="TextBox 7">
            <a:extLst>
              <a:ext uri="{FF2B5EF4-FFF2-40B4-BE49-F238E27FC236}">
                <a16:creationId xmlns:a16="http://schemas.microsoft.com/office/drawing/2014/main" id="{A60AF92F-5D65-8094-F160-C4898D4A94DA}"/>
              </a:ext>
            </a:extLst>
          </p:cNvPr>
          <p:cNvSpPr txBox="1"/>
          <p:nvPr/>
        </p:nvSpPr>
        <p:spPr>
          <a:xfrm>
            <a:off x="467994" y="1550407"/>
            <a:ext cx="8494194" cy="1523494"/>
          </a:xfrm>
          <a:prstGeom prst="rect">
            <a:avLst/>
          </a:prstGeom>
          <a:noFill/>
        </p:spPr>
        <p:txBody>
          <a:bodyPr wrap="square">
            <a:spAutoFit/>
          </a:bodyPr>
          <a:lstStyle/>
          <a:p>
            <a:endParaRPr dirty="0"/>
          </a:p>
          <a:p>
            <a:pPr algn="just">
              <a:defRPr sz="2000"/>
            </a:pPr>
            <a:r>
              <a:rPr sz="2500" dirty="0">
                <a:solidFill>
                  <a:schemeClr val="accent5">
                    <a:lumMod val="50000"/>
                  </a:schemeClr>
                </a:solidFill>
                <a:latin typeface="Martel Sans"/>
              </a:rPr>
              <a:t>Classical computers use bits: 0 or 1.</a:t>
            </a:r>
          </a:p>
          <a:p>
            <a:pPr algn="just">
              <a:defRPr sz="2000"/>
            </a:pPr>
            <a:r>
              <a:rPr sz="2500" dirty="0">
                <a:solidFill>
                  <a:schemeClr val="accent5">
                    <a:lumMod val="50000"/>
                  </a:schemeClr>
                </a:solidFill>
                <a:latin typeface="Martel Sans"/>
              </a:rPr>
              <a:t>Quantum computers use qubits: 0, 1, or both (superposition).</a:t>
            </a:r>
          </a:p>
          <a:p>
            <a:pPr algn="just">
              <a:defRPr sz="2000"/>
            </a:pPr>
            <a:r>
              <a:rPr sz="2500" dirty="0">
                <a:solidFill>
                  <a:schemeClr val="accent5">
                    <a:lumMod val="50000"/>
                  </a:schemeClr>
                </a:solidFill>
                <a:latin typeface="Martel Sans"/>
              </a:rPr>
              <a:t>Qubits allow processing massive data in parallel.</a:t>
            </a:r>
          </a:p>
        </p:txBody>
      </p:sp>
      <p:pic>
        <p:nvPicPr>
          <p:cNvPr id="9" name="Picture 4" descr="Quantum computer qubit Stock-Vektorgrafiken kaufen - Alamy">
            <a:extLst>
              <a:ext uri="{FF2B5EF4-FFF2-40B4-BE49-F238E27FC236}">
                <a16:creationId xmlns:a16="http://schemas.microsoft.com/office/drawing/2014/main" id="{6D47454E-3649-4CEC-BAF0-85FB643A5B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19" b="17217"/>
          <a:stretch/>
        </p:blipFill>
        <p:spPr bwMode="auto">
          <a:xfrm>
            <a:off x="8737105" y="1495534"/>
            <a:ext cx="2872749" cy="1770078"/>
          </a:xfrm>
          <a:custGeom>
            <a:avLst/>
            <a:gdLst>
              <a:gd name="connsiteX0" fmla="*/ 0 w 2872749"/>
              <a:gd name="connsiteY0" fmla="*/ 0 h 1770078"/>
              <a:gd name="connsiteX1" fmla="*/ 632005 w 2872749"/>
              <a:gd name="connsiteY1" fmla="*/ 0 h 1770078"/>
              <a:gd name="connsiteX2" fmla="*/ 1177827 w 2872749"/>
              <a:gd name="connsiteY2" fmla="*/ 0 h 1770078"/>
              <a:gd name="connsiteX3" fmla="*/ 1666194 w 2872749"/>
              <a:gd name="connsiteY3" fmla="*/ 0 h 1770078"/>
              <a:gd name="connsiteX4" fmla="*/ 2240744 w 2872749"/>
              <a:gd name="connsiteY4" fmla="*/ 0 h 1770078"/>
              <a:gd name="connsiteX5" fmla="*/ 2872749 w 2872749"/>
              <a:gd name="connsiteY5" fmla="*/ 0 h 1770078"/>
              <a:gd name="connsiteX6" fmla="*/ 2872749 w 2872749"/>
              <a:gd name="connsiteY6" fmla="*/ 572325 h 1770078"/>
              <a:gd name="connsiteX7" fmla="*/ 2872749 w 2872749"/>
              <a:gd name="connsiteY7" fmla="*/ 1162351 h 1770078"/>
              <a:gd name="connsiteX8" fmla="*/ 2872749 w 2872749"/>
              <a:gd name="connsiteY8" fmla="*/ 1770078 h 1770078"/>
              <a:gd name="connsiteX9" fmla="*/ 2384382 w 2872749"/>
              <a:gd name="connsiteY9" fmla="*/ 1770078 h 1770078"/>
              <a:gd name="connsiteX10" fmla="*/ 1809832 w 2872749"/>
              <a:gd name="connsiteY10" fmla="*/ 1770078 h 1770078"/>
              <a:gd name="connsiteX11" fmla="*/ 1206555 w 2872749"/>
              <a:gd name="connsiteY11" fmla="*/ 1770078 h 1770078"/>
              <a:gd name="connsiteX12" fmla="*/ 574550 w 2872749"/>
              <a:gd name="connsiteY12" fmla="*/ 1770078 h 1770078"/>
              <a:gd name="connsiteX13" fmla="*/ 0 w 2872749"/>
              <a:gd name="connsiteY13" fmla="*/ 1770078 h 1770078"/>
              <a:gd name="connsiteX14" fmla="*/ 0 w 2872749"/>
              <a:gd name="connsiteY14" fmla="*/ 1197753 h 1770078"/>
              <a:gd name="connsiteX15" fmla="*/ 0 w 2872749"/>
              <a:gd name="connsiteY15" fmla="*/ 590026 h 1770078"/>
              <a:gd name="connsiteX16" fmla="*/ 0 w 2872749"/>
              <a:gd name="connsiteY16" fmla="*/ 0 h 177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2749" h="1770078" extrusionOk="0">
                <a:moveTo>
                  <a:pt x="0" y="0"/>
                </a:moveTo>
                <a:cubicBezTo>
                  <a:pt x="186006" y="24460"/>
                  <a:pt x="369132" y="-14872"/>
                  <a:pt x="632005" y="0"/>
                </a:cubicBezTo>
                <a:cubicBezTo>
                  <a:pt x="894878" y="14872"/>
                  <a:pt x="1004402" y="-4441"/>
                  <a:pt x="1177827" y="0"/>
                </a:cubicBezTo>
                <a:cubicBezTo>
                  <a:pt x="1351252" y="4441"/>
                  <a:pt x="1443960" y="-13572"/>
                  <a:pt x="1666194" y="0"/>
                </a:cubicBezTo>
                <a:cubicBezTo>
                  <a:pt x="1888428" y="13572"/>
                  <a:pt x="2020978" y="-17384"/>
                  <a:pt x="2240744" y="0"/>
                </a:cubicBezTo>
                <a:cubicBezTo>
                  <a:pt x="2460510" y="17384"/>
                  <a:pt x="2582874" y="-11361"/>
                  <a:pt x="2872749" y="0"/>
                </a:cubicBezTo>
                <a:cubicBezTo>
                  <a:pt x="2877137" y="158056"/>
                  <a:pt x="2876155" y="347884"/>
                  <a:pt x="2872749" y="572325"/>
                </a:cubicBezTo>
                <a:cubicBezTo>
                  <a:pt x="2869343" y="796767"/>
                  <a:pt x="2899314" y="1014763"/>
                  <a:pt x="2872749" y="1162351"/>
                </a:cubicBezTo>
                <a:cubicBezTo>
                  <a:pt x="2846184" y="1309939"/>
                  <a:pt x="2872479" y="1486142"/>
                  <a:pt x="2872749" y="1770078"/>
                </a:cubicBezTo>
                <a:cubicBezTo>
                  <a:pt x="2762711" y="1784670"/>
                  <a:pt x="2527398" y="1761891"/>
                  <a:pt x="2384382" y="1770078"/>
                </a:cubicBezTo>
                <a:cubicBezTo>
                  <a:pt x="2241366" y="1778265"/>
                  <a:pt x="2050086" y="1755125"/>
                  <a:pt x="1809832" y="1770078"/>
                </a:cubicBezTo>
                <a:cubicBezTo>
                  <a:pt x="1569578" y="1785032"/>
                  <a:pt x="1404372" y="1743948"/>
                  <a:pt x="1206555" y="1770078"/>
                </a:cubicBezTo>
                <a:cubicBezTo>
                  <a:pt x="1008738" y="1796208"/>
                  <a:pt x="715867" y="1743928"/>
                  <a:pt x="574550" y="1770078"/>
                </a:cubicBezTo>
                <a:cubicBezTo>
                  <a:pt x="433234" y="1796228"/>
                  <a:pt x="226341" y="1772259"/>
                  <a:pt x="0" y="1770078"/>
                </a:cubicBezTo>
                <a:cubicBezTo>
                  <a:pt x="21122" y="1543228"/>
                  <a:pt x="11320" y="1324841"/>
                  <a:pt x="0" y="1197753"/>
                </a:cubicBezTo>
                <a:cubicBezTo>
                  <a:pt x="-11320" y="1070666"/>
                  <a:pt x="17801" y="743701"/>
                  <a:pt x="0" y="590026"/>
                </a:cubicBezTo>
                <a:cubicBezTo>
                  <a:pt x="-17801" y="436351"/>
                  <a:pt x="-15050" y="121907"/>
                  <a:pt x="0" y="0"/>
                </a:cubicBezTo>
                <a:close/>
              </a:path>
            </a:pathLst>
          </a:custGeom>
          <a:noFill/>
          <a:ln w="41275">
            <a:solidFill>
              <a:schemeClr val="accent1">
                <a:lumMod val="75000"/>
              </a:schemeClr>
            </a:solidFill>
            <a:extLst>
              <a:ext uri="{C807C97D-BFC1-408E-A445-0C87EB9F89A2}">
                <ask:lineSketchStyleProps xmlns:ask="http://schemas.microsoft.com/office/drawing/2018/sketchyshapes" sd="3989574929">
                  <a:prstGeom prst="rect">
                    <a:avLst/>
                  </a:prstGeom>
                  <ask:type>
                    <ask:lineSketchFreehand/>
                  </ask:type>
                </ask:lineSketchStyleProps>
              </a:ext>
            </a:extLst>
          </a:ln>
        </p:spPr>
      </p:pic>
      <p:sp>
        <p:nvSpPr>
          <p:cNvPr id="11" name="TextBox 10">
            <a:extLst>
              <a:ext uri="{FF2B5EF4-FFF2-40B4-BE49-F238E27FC236}">
                <a16:creationId xmlns:a16="http://schemas.microsoft.com/office/drawing/2014/main" id="{42858E1F-5894-D6F1-CFAB-34B72B1EAE47}"/>
              </a:ext>
            </a:extLst>
          </p:cNvPr>
          <p:cNvSpPr txBox="1"/>
          <p:nvPr/>
        </p:nvSpPr>
        <p:spPr>
          <a:xfrm>
            <a:off x="467994" y="3764052"/>
            <a:ext cx="5451685" cy="584775"/>
          </a:xfrm>
          <a:prstGeom prst="rect">
            <a:avLst/>
          </a:prstGeom>
          <a:noFill/>
        </p:spPr>
        <p:txBody>
          <a:bodyPr wrap="none">
            <a:spAutoFit/>
          </a:bodyPr>
          <a:lstStyle/>
          <a:p>
            <a:r>
              <a:rPr sz="3200" b="1" dirty="0">
                <a:solidFill>
                  <a:schemeClr val="accent5">
                    <a:lumMod val="50000"/>
                  </a:schemeClr>
                </a:solidFill>
                <a:latin typeface="Kanit Light"/>
              </a:rPr>
              <a:t>How Classical Computers Work</a:t>
            </a:r>
          </a:p>
        </p:txBody>
      </p:sp>
      <p:sp>
        <p:nvSpPr>
          <p:cNvPr id="12" name="TextBox 11">
            <a:extLst>
              <a:ext uri="{FF2B5EF4-FFF2-40B4-BE49-F238E27FC236}">
                <a16:creationId xmlns:a16="http://schemas.microsoft.com/office/drawing/2014/main" id="{92B1C6D1-C996-0D7D-F991-E0AE338B0937}"/>
              </a:ext>
            </a:extLst>
          </p:cNvPr>
          <p:cNvSpPr txBox="1"/>
          <p:nvPr/>
        </p:nvSpPr>
        <p:spPr>
          <a:xfrm>
            <a:off x="467994" y="4544119"/>
            <a:ext cx="7683194" cy="1246495"/>
          </a:xfrm>
          <a:prstGeom prst="rect">
            <a:avLst/>
          </a:prstGeom>
          <a:noFill/>
        </p:spPr>
        <p:txBody>
          <a:bodyPr wrap="none">
            <a:spAutoFit/>
          </a:bodyPr>
          <a:lstStyle/>
          <a:p>
            <a:pPr algn="just">
              <a:defRPr sz="2000"/>
            </a:pPr>
            <a:r>
              <a:rPr sz="2500" dirty="0">
                <a:solidFill>
                  <a:schemeClr val="accent5">
                    <a:lumMod val="50000"/>
                  </a:schemeClr>
                </a:solidFill>
                <a:latin typeface="Martel Sans"/>
              </a:rPr>
              <a:t>Use electrical signals traveling in copper/aluminum paths.</a:t>
            </a:r>
          </a:p>
          <a:p>
            <a:pPr algn="just">
              <a:defRPr sz="2000"/>
            </a:pPr>
            <a:r>
              <a:rPr sz="2500" dirty="0">
                <a:solidFill>
                  <a:schemeClr val="accent5">
                    <a:lumMod val="50000"/>
                  </a:schemeClr>
                </a:solidFill>
                <a:latin typeface="Martel Sans"/>
              </a:rPr>
              <a:t>Controlled by semiconductors like transistors.</a:t>
            </a:r>
          </a:p>
          <a:p>
            <a:pPr algn="just">
              <a:defRPr sz="2000"/>
            </a:pPr>
            <a:r>
              <a:rPr sz="2500" dirty="0">
                <a:solidFill>
                  <a:schemeClr val="accent5">
                    <a:lumMod val="50000"/>
                  </a:schemeClr>
                </a:solidFill>
                <a:latin typeface="Martel Sans"/>
              </a:rPr>
              <a:t>Everything is binary: 0 or 1 at every step.</a:t>
            </a:r>
          </a:p>
        </p:txBody>
      </p:sp>
      <p:sp>
        <p:nvSpPr>
          <p:cNvPr id="14" name="Slide Number Placeholder 13">
            <a:extLst>
              <a:ext uri="{FF2B5EF4-FFF2-40B4-BE49-F238E27FC236}">
                <a16:creationId xmlns:a16="http://schemas.microsoft.com/office/drawing/2014/main" id="{9FEB2F0D-8B95-E814-3E7E-B633C6457306}"/>
              </a:ext>
            </a:extLst>
          </p:cNvPr>
          <p:cNvSpPr>
            <a:spLocks noGrp="1"/>
          </p:cNvSpPr>
          <p:nvPr>
            <p:ph type="sldNum" sz="quarter" idx="12"/>
          </p:nvPr>
        </p:nvSpPr>
        <p:spPr>
          <a:xfrm>
            <a:off x="9116993" y="6492875"/>
            <a:ext cx="2743200" cy="365125"/>
          </a:xfrm>
        </p:spPr>
        <p:txBody>
          <a:bodyPr/>
          <a:lstStyle/>
          <a:p>
            <a:fld id="{13892CAB-B738-49B2-9EED-CDCEC12AC3FA}" type="slidenum">
              <a:rPr lang="en-US" smtClean="0"/>
              <a:t>12</a:t>
            </a:fld>
            <a:endParaRPr lang="en-US"/>
          </a:p>
        </p:txBody>
      </p:sp>
    </p:spTree>
    <p:extLst>
      <p:ext uri="{BB962C8B-B14F-4D97-AF65-F5344CB8AC3E}">
        <p14:creationId xmlns:p14="http://schemas.microsoft.com/office/powerpoint/2010/main" val="1198505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A130D-1321-D644-E3D7-DD6D74756FF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4995A66-AF80-C92D-153E-A37FB220B97B}"/>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86B59500-7575-2BAC-50E7-EE43098B270F}"/>
              </a:ext>
            </a:extLst>
          </p:cNvPr>
          <p:cNvSpPr/>
          <p:nvPr/>
        </p:nvSpPr>
        <p:spPr>
          <a:xfrm>
            <a:off x="2141929" y="102201"/>
            <a:ext cx="7782560" cy="1464921"/>
          </a:xfrm>
          <a:prstGeom prst="rect">
            <a:avLst/>
          </a:prstGeom>
          <a:noFill/>
          <a:ln/>
        </p:spPr>
        <p:txBody>
          <a:bodyPr wrap="square" lIns="0" tIns="0" rIns="0" bIns="0" rtlCol="0" anchor="t"/>
          <a:lstStyle/>
          <a:p>
            <a:pPr algn="ctr">
              <a:lnSpc>
                <a:spcPts val="5950"/>
              </a:lnSpc>
            </a:pPr>
            <a:r>
              <a:rPr lang="en-GB" sz="4000" b="1" dirty="0">
                <a:solidFill>
                  <a:schemeClr val="tx2"/>
                </a:solidFill>
                <a:latin typeface="Calibri" panose="020F0502020204030204"/>
              </a:rPr>
              <a:t>Shipping Mode Analysis</a:t>
            </a: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687B3AE5-7B1A-DDC9-A6B5-084C5ACFDB57}"/>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86AA4203-E616-6364-7FCC-F4FB0B3A86C5}"/>
              </a:ext>
            </a:extLst>
          </p:cNvPr>
          <p:cNvPicPr>
            <a:picLocks noChangeAspect="1"/>
          </p:cNvPicPr>
          <p:nvPr/>
        </p:nvPicPr>
        <p:blipFill>
          <a:blip r:embed="rId2"/>
          <a:srcRect l="54220"/>
          <a:stretch/>
        </p:blipFill>
        <p:spPr>
          <a:xfrm>
            <a:off x="347776" y="126776"/>
            <a:ext cx="1091858" cy="707886"/>
          </a:xfrm>
          <a:prstGeom prst="rect">
            <a:avLst/>
          </a:prstGeom>
        </p:spPr>
      </p:pic>
      <p:sp>
        <p:nvSpPr>
          <p:cNvPr id="7" name="TextBox 6">
            <a:extLst>
              <a:ext uri="{FF2B5EF4-FFF2-40B4-BE49-F238E27FC236}">
                <a16:creationId xmlns:a16="http://schemas.microsoft.com/office/drawing/2014/main" id="{8E1E37CE-FF80-24F9-F9C3-EDBAEBA1ED70}"/>
              </a:ext>
            </a:extLst>
          </p:cNvPr>
          <p:cNvSpPr txBox="1"/>
          <p:nvPr/>
        </p:nvSpPr>
        <p:spPr>
          <a:xfrm>
            <a:off x="788567" y="2479078"/>
            <a:ext cx="4795895" cy="1336648"/>
          </a:xfrm>
          <a:prstGeom prst="rect">
            <a:avLst/>
          </a:prstGeom>
          <a:noFill/>
        </p:spPr>
        <p:txBody>
          <a:bodyPr wrap="square">
            <a:spAutoFit/>
          </a:bodyPr>
          <a:lstStyle/>
          <a:p>
            <a:pPr algn="l">
              <a:lnSpc>
                <a:spcPts val="2143"/>
              </a:lnSpc>
              <a:spcBef>
                <a:spcPts val="1029"/>
              </a:spcBef>
              <a:spcAft>
                <a:spcPts val="1029"/>
              </a:spcAft>
              <a:buFont typeface="Arial" panose="020B0604020202020204" pitchFamily="34" charset="0"/>
              <a:buChar char="•"/>
            </a:pPr>
            <a:r>
              <a:rPr lang="en-GB" sz="2000" b="1" i="0" dirty="0">
                <a:solidFill>
                  <a:srgbClr val="404040"/>
                </a:solidFill>
                <a:effectLst/>
                <a:latin typeface="DeepSeek-CJK-patch"/>
              </a:rPr>
              <a:t>59.29%</a:t>
            </a:r>
            <a:r>
              <a:rPr lang="en-GB" sz="2000" b="0" i="0" dirty="0">
                <a:solidFill>
                  <a:srgbClr val="404040"/>
                </a:solidFill>
                <a:effectLst/>
                <a:latin typeface="DeepSeek-CJK-patch"/>
              </a:rPr>
              <a:t> of orders use </a:t>
            </a:r>
            <a:r>
              <a:rPr lang="en-GB" sz="2000" b="0" i="1" dirty="0">
                <a:solidFill>
                  <a:srgbClr val="404040"/>
                </a:solidFill>
                <a:effectLst/>
                <a:latin typeface="DeepSeek-CJK-patch"/>
              </a:rPr>
              <a:t>Standard Class</a:t>
            </a:r>
            <a:r>
              <a:rPr lang="en-GB" sz="2000" b="0" i="0" dirty="0">
                <a:solidFill>
                  <a:srgbClr val="404040"/>
                </a:solidFill>
                <a:effectLst/>
                <a:latin typeface="DeepSeek-CJK-patch"/>
              </a:rPr>
              <a:t>—balance cost vs. speed.</a:t>
            </a:r>
          </a:p>
          <a:p>
            <a:pPr algn="l">
              <a:lnSpc>
                <a:spcPts val="2143"/>
              </a:lnSpc>
              <a:spcBef>
                <a:spcPts val="300"/>
              </a:spcBef>
              <a:spcAft>
                <a:spcPts val="1029"/>
              </a:spcAft>
              <a:buFont typeface="Arial" panose="020B0604020202020204" pitchFamily="34" charset="0"/>
              <a:buChar char="•"/>
            </a:pPr>
            <a:r>
              <a:rPr lang="en-GB" sz="2000" b="1" i="0" dirty="0">
                <a:solidFill>
                  <a:srgbClr val="404040"/>
                </a:solidFill>
                <a:effectLst/>
                <a:latin typeface="DeepSeek-CJK-patch"/>
              </a:rPr>
              <a:t>Low Priority</a:t>
            </a:r>
            <a:r>
              <a:rPr lang="en-GB" sz="2000" b="0" i="0" dirty="0">
                <a:solidFill>
                  <a:srgbClr val="404040"/>
                </a:solidFill>
                <a:effectLst/>
                <a:latin typeface="DeepSeek-CJK-patch"/>
              </a:rPr>
              <a:t>: </a:t>
            </a:r>
            <a:r>
              <a:rPr lang="en-GB" sz="2000" b="0" i="1" dirty="0">
                <a:solidFill>
                  <a:srgbClr val="404040"/>
                </a:solidFill>
                <a:effectLst/>
                <a:latin typeface="DeepSeek-CJK-patch"/>
              </a:rPr>
              <a:t>Same Day</a:t>
            </a:r>
            <a:r>
              <a:rPr lang="en-GB" sz="2000" b="0" i="0" dirty="0">
                <a:solidFill>
                  <a:srgbClr val="404040"/>
                </a:solidFill>
                <a:effectLst/>
                <a:latin typeface="DeepSeek-CJK-patch"/>
              </a:rPr>
              <a:t> (5.54%) is least popular—evaluate if worth offering.</a:t>
            </a:r>
          </a:p>
        </p:txBody>
      </p:sp>
      <p:pic>
        <p:nvPicPr>
          <p:cNvPr id="8" name="Picture 7">
            <a:extLst>
              <a:ext uri="{FF2B5EF4-FFF2-40B4-BE49-F238E27FC236}">
                <a16:creationId xmlns:a16="http://schemas.microsoft.com/office/drawing/2014/main" id="{12F96359-F44E-48A7-D4F7-F8901A799DD5}"/>
              </a:ext>
            </a:extLst>
          </p:cNvPr>
          <p:cNvPicPr>
            <a:picLocks noChangeAspect="1"/>
          </p:cNvPicPr>
          <p:nvPr/>
        </p:nvPicPr>
        <p:blipFill>
          <a:blip r:embed="rId3"/>
          <a:srcRect l="3165"/>
          <a:stretch/>
        </p:blipFill>
        <p:spPr>
          <a:xfrm>
            <a:off x="6372153" y="2123440"/>
            <a:ext cx="4795895" cy="2690404"/>
          </a:xfrm>
          <a:prstGeom prst="rect">
            <a:avLst/>
          </a:prstGeom>
        </p:spPr>
      </p:pic>
    </p:spTree>
    <p:extLst>
      <p:ext uri="{BB962C8B-B14F-4D97-AF65-F5344CB8AC3E}">
        <p14:creationId xmlns:p14="http://schemas.microsoft.com/office/powerpoint/2010/main" val="36265979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65E91F6-A799-2DFF-00C1-518CD73190AB}"/>
              </a:ext>
            </a:extLst>
          </p:cNvPr>
          <p:cNvSpPr/>
          <p:nvPr/>
        </p:nvSpPr>
        <p:spPr>
          <a:xfrm flipH="1">
            <a:off x="331807" y="250302"/>
            <a:ext cx="11528386" cy="6174833"/>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tx1"/>
              </a:solidFill>
              <a:latin typeface="+mj-lt"/>
              <a:ea typeface="Gagalin"/>
              <a:cs typeface="Gagalin"/>
              <a:sym typeface="Gagalin"/>
            </a:endParaRPr>
          </a:p>
        </p:txBody>
      </p:sp>
      <p:sp>
        <p:nvSpPr>
          <p:cNvPr id="19" name="TextBox 18">
            <a:extLst>
              <a:ext uri="{FF2B5EF4-FFF2-40B4-BE49-F238E27FC236}">
                <a16:creationId xmlns:a16="http://schemas.microsoft.com/office/drawing/2014/main" id="{F9280827-02A5-03DD-7DA9-4FE0BC539C8B}"/>
              </a:ext>
            </a:extLst>
          </p:cNvPr>
          <p:cNvSpPr txBox="1"/>
          <p:nvPr/>
        </p:nvSpPr>
        <p:spPr>
          <a:xfrm>
            <a:off x="518160" y="464916"/>
            <a:ext cx="8229600" cy="584775"/>
          </a:xfrm>
          <a:prstGeom prst="rect">
            <a:avLst/>
          </a:prstGeom>
          <a:noFill/>
        </p:spPr>
        <p:txBody>
          <a:bodyPr wrap="square">
            <a:spAutoFit/>
          </a:bodyPr>
          <a:lstStyle/>
          <a:p>
            <a:r>
              <a:rPr sz="3200" b="1" dirty="0">
                <a:solidFill>
                  <a:schemeClr val="accent5">
                    <a:lumMod val="50000"/>
                  </a:schemeClr>
                </a:solidFill>
                <a:latin typeface="Kanit Light"/>
              </a:rPr>
              <a:t>How Quantum Computers Work</a:t>
            </a:r>
          </a:p>
        </p:txBody>
      </p:sp>
      <p:sp>
        <p:nvSpPr>
          <p:cNvPr id="20" name="TextBox 19">
            <a:extLst>
              <a:ext uri="{FF2B5EF4-FFF2-40B4-BE49-F238E27FC236}">
                <a16:creationId xmlns:a16="http://schemas.microsoft.com/office/drawing/2014/main" id="{2970B01A-A5EC-6F06-14FE-A7B98C665FC5}"/>
              </a:ext>
            </a:extLst>
          </p:cNvPr>
          <p:cNvSpPr txBox="1"/>
          <p:nvPr/>
        </p:nvSpPr>
        <p:spPr>
          <a:xfrm>
            <a:off x="518160" y="1253792"/>
            <a:ext cx="6819752" cy="1246495"/>
          </a:xfrm>
          <a:prstGeom prst="rect">
            <a:avLst/>
          </a:prstGeom>
          <a:noFill/>
        </p:spPr>
        <p:txBody>
          <a:bodyPr wrap="none">
            <a:spAutoFit/>
          </a:bodyPr>
          <a:lstStyle/>
          <a:p>
            <a:pPr>
              <a:defRPr sz="2000"/>
            </a:pPr>
            <a:r>
              <a:rPr sz="2500" dirty="0">
                <a:solidFill>
                  <a:schemeClr val="accent5">
                    <a:lumMod val="50000"/>
                  </a:schemeClr>
                </a:solidFill>
                <a:latin typeface="Martel Sans"/>
              </a:rPr>
              <a:t>Use superconducting qubits cooled to near -273°C.</a:t>
            </a:r>
          </a:p>
          <a:p>
            <a:pPr>
              <a:defRPr sz="2000"/>
            </a:pPr>
            <a:r>
              <a:rPr sz="2500" dirty="0">
                <a:solidFill>
                  <a:schemeClr val="accent5">
                    <a:lumMod val="50000"/>
                  </a:schemeClr>
                </a:solidFill>
                <a:latin typeface="Martel Sans"/>
              </a:rPr>
              <a:t>Qubits can hold multiple states at once.</a:t>
            </a:r>
          </a:p>
          <a:p>
            <a:pPr>
              <a:defRPr sz="2000"/>
            </a:pPr>
            <a:r>
              <a:rPr sz="2500" dirty="0">
                <a:solidFill>
                  <a:schemeClr val="accent5">
                    <a:lumMod val="50000"/>
                  </a:schemeClr>
                </a:solidFill>
                <a:latin typeface="Martel Sans"/>
              </a:rPr>
              <a:t>No electrical resistance — current can flow forever.</a:t>
            </a:r>
          </a:p>
        </p:txBody>
      </p:sp>
      <p:pic>
        <p:nvPicPr>
          <p:cNvPr id="21" name="Picture 2" descr="RS485 CAN Jetson Nano扩展板 数字隔离型内置多种保护电路">
            <a:extLst>
              <a:ext uri="{FF2B5EF4-FFF2-40B4-BE49-F238E27FC236}">
                <a16:creationId xmlns:a16="http://schemas.microsoft.com/office/drawing/2014/main" id="{44409A51-321C-3C06-0CDE-5A86CE512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324" y="2614826"/>
            <a:ext cx="2059423" cy="1544567"/>
          </a:xfrm>
          <a:custGeom>
            <a:avLst/>
            <a:gdLst>
              <a:gd name="connsiteX0" fmla="*/ 0 w 2059423"/>
              <a:gd name="connsiteY0" fmla="*/ 0 h 1544567"/>
              <a:gd name="connsiteX1" fmla="*/ 665880 w 2059423"/>
              <a:gd name="connsiteY1" fmla="*/ 0 h 1544567"/>
              <a:gd name="connsiteX2" fmla="*/ 1290572 w 2059423"/>
              <a:gd name="connsiteY2" fmla="*/ 0 h 1544567"/>
              <a:gd name="connsiteX3" fmla="*/ 2059423 w 2059423"/>
              <a:gd name="connsiteY3" fmla="*/ 0 h 1544567"/>
              <a:gd name="connsiteX4" fmla="*/ 2059423 w 2059423"/>
              <a:gd name="connsiteY4" fmla="*/ 499410 h 1544567"/>
              <a:gd name="connsiteX5" fmla="*/ 2059423 w 2059423"/>
              <a:gd name="connsiteY5" fmla="*/ 983374 h 1544567"/>
              <a:gd name="connsiteX6" fmla="*/ 2059423 w 2059423"/>
              <a:gd name="connsiteY6" fmla="*/ 1544567 h 1544567"/>
              <a:gd name="connsiteX7" fmla="*/ 1372949 w 2059423"/>
              <a:gd name="connsiteY7" fmla="*/ 1544567 h 1544567"/>
              <a:gd name="connsiteX8" fmla="*/ 645286 w 2059423"/>
              <a:gd name="connsiteY8" fmla="*/ 1544567 h 1544567"/>
              <a:gd name="connsiteX9" fmla="*/ 0 w 2059423"/>
              <a:gd name="connsiteY9" fmla="*/ 1544567 h 1544567"/>
              <a:gd name="connsiteX10" fmla="*/ 0 w 2059423"/>
              <a:gd name="connsiteY10" fmla="*/ 1029711 h 1544567"/>
              <a:gd name="connsiteX11" fmla="*/ 0 w 2059423"/>
              <a:gd name="connsiteY11" fmla="*/ 530301 h 1544567"/>
              <a:gd name="connsiteX12" fmla="*/ 0 w 2059423"/>
              <a:gd name="connsiteY12" fmla="*/ 0 h 1544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9423" h="1544567" extrusionOk="0">
                <a:moveTo>
                  <a:pt x="0" y="0"/>
                </a:moveTo>
                <a:cubicBezTo>
                  <a:pt x="149631" y="-16999"/>
                  <a:pt x="382687" y="-9187"/>
                  <a:pt x="665880" y="0"/>
                </a:cubicBezTo>
                <a:cubicBezTo>
                  <a:pt x="949073" y="9187"/>
                  <a:pt x="1090290" y="29100"/>
                  <a:pt x="1290572" y="0"/>
                </a:cubicBezTo>
                <a:cubicBezTo>
                  <a:pt x="1490854" y="-29100"/>
                  <a:pt x="1755191" y="-16497"/>
                  <a:pt x="2059423" y="0"/>
                </a:cubicBezTo>
                <a:cubicBezTo>
                  <a:pt x="2081955" y="169315"/>
                  <a:pt x="2050265" y="274217"/>
                  <a:pt x="2059423" y="499410"/>
                </a:cubicBezTo>
                <a:cubicBezTo>
                  <a:pt x="2068582" y="724603"/>
                  <a:pt x="2041257" y="885469"/>
                  <a:pt x="2059423" y="983374"/>
                </a:cubicBezTo>
                <a:cubicBezTo>
                  <a:pt x="2077589" y="1081279"/>
                  <a:pt x="2031459" y="1347742"/>
                  <a:pt x="2059423" y="1544567"/>
                </a:cubicBezTo>
                <a:cubicBezTo>
                  <a:pt x="1736824" y="1517173"/>
                  <a:pt x="1713674" y="1529540"/>
                  <a:pt x="1372949" y="1544567"/>
                </a:cubicBezTo>
                <a:cubicBezTo>
                  <a:pt x="1032224" y="1559594"/>
                  <a:pt x="899827" y="1535735"/>
                  <a:pt x="645286" y="1544567"/>
                </a:cubicBezTo>
                <a:cubicBezTo>
                  <a:pt x="390745" y="1553399"/>
                  <a:pt x="215361" y="1549245"/>
                  <a:pt x="0" y="1544567"/>
                </a:cubicBezTo>
                <a:cubicBezTo>
                  <a:pt x="8721" y="1358377"/>
                  <a:pt x="-9138" y="1165031"/>
                  <a:pt x="0" y="1029711"/>
                </a:cubicBezTo>
                <a:cubicBezTo>
                  <a:pt x="9138" y="894391"/>
                  <a:pt x="941" y="680352"/>
                  <a:pt x="0" y="530301"/>
                </a:cubicBezTo>
                <a:cubicBezTo>
                  <a:pt x="-941" y="380250"/>
                  <a:pt x="3936" y="128951"/>
                  <a:pt x="0" y="0"/>
                </a:cubicBezTo>
                <a:close/>
              </a:path>
            </a:pathLst>
          </a:custGeom>
          <a:noFill/>
          <a:ln w="41275">
            <a:solidFill>
              <a:schemeClr val="accent5">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709DA8D6-F37C-D40D-D9DC-F2A168E50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0083" y="2648605"/>
            <a:ext cx="2437992" cy="1625328"/>
          </a:xfrm>
          <a:custGeom>
            <a:avLst/>
            <a:gdLst>
              <a:gd name="connsiteX0" fmla="*/ 0 w 2437992"/>
              <a:gd name="connsiteY0" fmla="*/ 0 h 1625328"/>
              <a:gd name="connsiteX1" fmla="*/ 585118 w 2437992"/>
              <a:gd name="connsiteY1" fmla="*/ 0 h 1625328"/>
              <a:gd name="connsiteX2" fmla="*/ 1121476 w 2437992"/>
              <a:gd name="connsiteY2" fmla="*/ 0 h 1625328"/>
              <a:gd name="connsiteX3" fmla="*/ 1779734 w 2437992"/>
              <a:gd name="connsiteY3" fmla="*/ 0 h 1625328"/>
              <a:gd name="connsiteX4" fmla="*/ 2437992 w 2437992"/>
              <a:gd name="connsiteY4" fmla="*/ 0 h 1625328"/>
              <a:gd name="connsiteX5" fmla="*/ 2437992 w 2437992"/>
              <a:gd name="connsiteY5" fmla="*/ 525523 h 1625328"/>
              <a:gd name="connsiteX6" fmla="*/ 2437992 w 2437992"/>
              <a:gd name="connsiteY6" fmla="*/ 1034792 h 1625328"/>
              <a:gd name="connsiteX7" fmla="*/ 2437992 w 2437992"/>
              <a:gd name="connsiteY7" fmla="*/ 1625328 h 1625328"/>
              <a:gd name="connsiteX8" fmla="*/ 1828494 w 2437992"/>
              <a:gd name="connsiteY8" fmla="*/ 1625328 h 1625328"/>
              <a:gd name="connsiteX9" fmla="*/ 1292136 w 2437992"/>
              <a:gd name="connsiteY9" fmla="*/ 1625328 h 1625328"/>
              <a:gd name="connsiteX10" fmla="*/ 682638 w 2437992"/>
              <a:gd name="connsiteY10" fmla="*/ 1625328 h 1625328"/>
              <a:gd name="connsiteX11" fmla="*/ 0 w 2437992"/>
              <a:gd name="connsiteY11" fmla="*/ 1625328 h 1625328"/>
              <a:gd name="connsiteX12" fmla="*/ 0 w 2437992"/>
              <a:gd name="connsiteY12" fmla="*/ 1099805 h 1625328"/>
              <a:gd name="connsiteX13" fmla="*/ 0 w 2437992"/>
              <a:gd name="connsiteY13" fmla="*/ 574283 h 1625328"/>
              <a:gd name="connsiteX14" fmla="*/ 0 w 2437992"/>
              <a:gd name="connsiteY14" fmla="*/ 0 h 162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7992" h="1625328" extrusionOk="0">
                <a:moveTo>
                  <a:pt x="0" y="0"/>
                </a:moveTo>
                <a:cubicBezTo>
                  <a:pt x="152937" y="12698"/>
                  <a:pt x="368499" y="-6569"/>
                  <a:pt x="585118" y="0"/>
                </a:cubicBezTo>
                <a:cubicBezTo>
                  <a:pt x="801737" y="6569"/>
                  <a:pt x="926947" y="-3049"/>
                  <a:pt x="1121476" y="0"/>
                </a:cubicBezTo>
                <a:cubicBezTo>
                  <a:pt x="1316005" y="3049"/>
                  <a:pt x="1510927" y="27699"/>
                  <a:pt x="1779734" y="0"/>
                </a:cubicBezTo>
                <a:cubicBezTo>
                  <a:pt x="2048541" y="-27699"/>
                  <a:pt x="2123896" y="-6880"/>
                  <a:pt x="2437992" y="0"/>
                </a:cubicBezTo>
                <a:cubicBezTo>
                  <a:pt x="2459764" y="174748"/>
                  <a:pt x="2419080" y="372534"/>
                  <a:pt x="2437992" y="525523"/>
                </a:cubicBezTo>
                <a:cubicBezTo>
                  <a:pt x="2456904" y="678512"/>
                  <a:pt x="2445936" y="857376"/>
                  <a:pt x="2437992" y="1034792"/>
                </a:cubicBezTo>
                <a:cubicBezTo>
                  <a:pt x="2430048" y="1212208"/>
                  <a:pt x="2428535" y="1334048"/>
                  <a:pt x="2437992" y="1625328"/>
                </a:cubicBezTo>
                <a:cubicBezTo>
                  <a:pt x="2230160" y="1650741"/>
                  <a:pt x="2007531" y="1643853"/>
                  <a:pt x="1828494" y="1625328"/>
                </a:cubicBezTo>
                <a:cubicBezTo>
                  <a:pt x="1649457" y="1606803"/>
                  <a:pt x="1557848" y="1636122"/>
                  <a:pt x="1292136" y="1625328"/>
                </a:cubicBezTo>
                <a:cubicBezTo>
                  <a:pt x="1026424" y="1614534"/>
                  <a:pt x="814906" y="1650755"/>
                  <a:pt x="682638" y="1625328"/>
                </a:cubicBezTo>
                <a:cubicBezTo>
                  <a:pt x="550370" y="1599901"/>
                  <a:pt x="249050" y="1602303"/>
                  <a:pt x="0" y="1625328"/>
                </a:cubicBezTo>
                <a:cubicBezTo>
                  <a:pt x="1133" y="1503136"/>
                  <a:pt x="-25816" y="1233438"/>
                  <a:pt x="0" y="1099805"/>
                </a:cubicBezTo>
                <a:cubicBezTo>
                  <a:pt x="25816" y="966172"/>
                  <a:pt x="22226" y="810832"/>
                  <a:pt x="0" y="574283"/>
                </a:cubicBezTo>
                <a:cubicBezTo>
                  <a:pt x="-22226" y="337734"/>
                  <a:pt x="9624" y="144655"/>
                  <a:pt x="0" y="0"/>
                </a:cubicBezTo>
                <a:close/>
              </a:path>
            </a:pathLst>
          </a:custGeom>
          <a:noFill/>
          <a:ln w="41275">
            <a:solidFill>
              <a:schemeClr val="accent5">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18160" y="4273933"/>
            <a:ext cx="2012474" cy="584775"/>
          </a:xfrm>
          <a:prstGeom prst="rect">
            <a:avLst/>
          </a:prstGeom>
          <a:noFill/>
        </p:spPr>
        <p:txBody>
          <a:bodyPr wrap="none">
            <a:spAutoFit/>
          </a:bodyPr>
          <a:lstStyle/>
          <a:p>
            <a:r>
              <a:rPr sz="3200" b="1" dirty="0">
                <a:solidFill>
                  <a:schemeClr val="accent5">
                    <a:lumMod val="50000"/>
                  </a:schemeClr>
                </a:solidFill>
                <a:latin typeface="Kanit Light"/>
              </a:rPr>
              <a:t>Challenges</a:t>
            </a:r>
          </a:p>
        </p:txBody>
      </p:sp>
      <p:sp>
        <p:nvSpPr>
          <p:cNvPr id="24" name="TextBox 23"/>
          <p:cNvSpPr txBox="1"/>
          <p:nvPr/>
        </p:nvSpPr>
        <p:spPr>
          <a:xfrm>
            <a:off x="518160" y="4960030"/>
            <a:ext cx="5311454" cy="861774"/>
          </a:xfrm>
          <a:prstGeom prst="rect">
            <a:avLst/>
          </a:prstGeom>
          <a:noFill/>
        </p:spPr>
        <p:txBody>
          <a:bodyPr wrap="none">
            <a:spAutoFit/>
          </a:bodyPr>
          <a:lstStyle/>
          <a:p>
            <a:pPr>
              <a:defRPr sz="2000"/>
            </a:pPr>
            <a:r>
              <a:rPr sz="2500" dirty="0">
                <a:solidFill>
                  <a:schemeClr val="accent5">
                    <a:lumMod val="50000"/>
                  </a:schemeClr>
                </a:solidFill>
                <a:latin typeface="Martel Sans"/>
              </a:rPr>
              <a:t>Requires extreme cooling and isolation.</a:t>
            </a:r>
          </a:p>
          <a:p>
            <a:pPr>
              <a:defRPr sz="2000"/>
            </a:pPr>
            <a:r>
              <a:rPr sz="2500" dirty="0">
                <a:solidFill>
                  <a:schemeClr val="accent5">
                    <a:lumMod val="50000"/>
                  </a:schemeClr>
                </a:solidFill>
                <a:latin typeface="Martel Sans"/>
              </a:rPr>
              <a:t>Very expensive and hard to build.</a:t>
            </a:r>
          </a:p>
        </p:txBody>
      </p:sp>
      <p:sp>
        <p:nvSpPr>
          <p:cNvPr id="8" name="Slide Number Placeholder 7">
            <a:extLst>
              <a:ext uri="{FF2B5EF4-FFF2-40B4-BE49-F238E27FC236}">
                <a16:creationId xmlns:a16="http://schemas.microsoft.com/office/drawing/2014/main" id="{2E9B6F37-21C1-3286-ACE9-51AC91E96865}"/>
              </a:ext>
            </a:extLst>
          </p:cNvPr>
          <p:cNvSpPr>
            <a:spLocks noGrp="1"/>
          </p:cNvSpPr>
          <p:nvPr>
            <p:ph type="sldNum" sz="quarter" idx="12"/>
          </p:nvPr>
        </p:nvSpPr>
        <p:spPr>
          <a:xfrm>
            <a:off x="9116993" y="6425135"/>
            <a:ext cx="2743200" cy="365125"/>
          </a:xfrm>
        </p:spPr>
        <p:txBody>
          <a:bodyPr/>
          <a:lstStyle/>
          <a:p>
            <a:fld id="{13892CAB-B738-49B2-9EED-CDCEC12AC3FA}" type="slidenum">
              <a:rPr lang="en-US" smtClean="0"/>
              <a:t>13</a:t>
            </a:fld>
            <a:endParaRPr lang="en-US"/>
          </a:p>
        </p:txBody>
      </p:sp>
    </p:spTree>
    <p:extLst>
      <p:ext uri="{BB962C8B-B14F-4D97-AF65-F5344CB8AC3E}">
        <p14:creationId xmlns:p14="http://schemas.microsoft.com/office/powerpoint/2010/main" val="137835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2C56C-7B9A-68C0-2E76-6BBEEB9946F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B4D0DA-4399-F122-474A-F7B9BD627AC2}"/>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5A296B69-154D-F073-6E0B-AD1B55927D1D}"/>
              </a:ext>
            </a:extLst>
          </p:cNvPr>
          <p:cNvSpPr/>
          <p:nvPr/>
        </p:nvSpPr>
        <p:spPr>
          <a:xfrm>
            <a:off x="2141929" y="102201"/>
            <a:ext cx="7782560" cy="1464921"/>
          </a:xfrm>
          <a:prstGeom prst="rect">
            <a:avLst/>
          </a:prstGeom>
          <a:noFill/>
          <a:ln/>
        </p:spPr>
        <p:txBody>
          <a:bodyPr wrap="square" lIns="0" tIns="0" rIns="0" bIns="0" rtlCol="0" anchor="t"/>
          <a:lstStyle/>
          <a:p>
            <a:pPr algn="ctr">
              <a:lnSpc>
                <a:spcPts val="5950"/>
              </a:lnSpc>
            </a:pPr>
            <a:r>
              <a:rPr lang="en-GB" sz="4000" b="1" dirty="0">
                <a:solidFill>
                  <a:schemeClr val="tx2"/>
                </a:solidFill>
                <a:latin typeface="Calibri" panose="020F0502020204030204"/>
              </a:rPr>
              <a:t>Sales by Category</a:t>
            </a: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372D2007-0549-B957-5FD4-527A308595BB}"/>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7C9AF089-D67A-CA0F-5C75-96BAD144DD5B}"/>
              </a:ext>
            </a:extLst>
          </p:cNvPr>
          <p:cNvPicPr>
            <a:picLocks noChangeAspect="1"/>
          </p:cNvPicPr>
          <p:nvPr/>
        </p:nvPicPr>
        <p:blipFill>
          <a:blip r:embed="rId2"/>
          <a:srcRect l="54220"/>
          <a:stretch/>
        </p:blipFill>
        <p:spPr>
          <a:xfrm>
            <a:off x="347776" y="126776"/>
            <a:ext cx="1091858" cy="707886"/>
          </a:xfrm>
          <a:prstGeom prst="rect">
            <a:avLst/>
          </a:prstGeom>
        </p:spPr>
      </p:pic>
      <p:sp>
        <p:nvSpPr>
          <p:cNvPr id="7" name="TextBox 6">
            <a:extLst>
              <a:ext uri="{FF2B5EF4-FFF2-40B4-BE49-F238E27FC236}">
                <a16:creationId xmlns:a16="http://schemas.microsoft.com/office/drawing/2014/main" id="{1B183E61-CBD1-0EE0-FD1F-F3F459D8A880}"/>
              </a:ext>
            </a:extLst>
          </p:cNvPr>
          <p:cNvSpPr txBox="1"/>
          <p:nvPr/>
        </p:nvSpPr>
        <p:spPr>
          <a:xfrm>
            <a:off x="788567" y="2479078"/>
            <a:ext cx="4795895" cy="2349361"/>
          </a:xfrm>
          <a:prstGeom prst="rect">
            <a:avLst/>
          </a:prstGeom>
          <a:noFill/>
        </p:spPr>
        <p:txBody>
          <a:bodyPr wrap="square">
            <a:spAutoFit/>
          </a:bodyPr>
          <a:lstStyle/>
          <a:p>
            <a:pPr algn="l">
              <a:lnSpc>
                <a:spcPts val="2143"/>
              </a:lnSpc>
              <a:spcBef>
                <a:spcPts val="1029"/>
              </a:spcBef>
              <a:spcAft>
                <a:spcPts val="1029"/>
              </a:spcAft>
              <a:buFont typeface="Arial" panose="020B0604020202020204" pitchFamily="34" charset="0"/>
              <a:buChar char="•"/>
            </a:pPr>
            <a:r>
              <a:rPr lang="en-GB" sz="2000" b="0" i="0" dirty="0">
                <a:solidFill>
                  <a:srgbClr val="404040"/>
                </a:solidFill>
                <a:effectLst/>
                <a:latin typeface="DeepSeek-CJK-patch"/>
              </a:rPr>
              <a:t>Near-even split: </a:t>
            </a:r>
            <a:r>
              <a:rPr lang="en-GB" sz="2000" b="1" i="0" dirty="0">
                <a:solidFill>
                  <a:srgbClr val="404040"/>
                </a:solidFill>
                <a:effectLst/>
                <a:latin typeface="DeepSeek-CJK-patch"/>
              </a:rPr>
              <a:t>Technology (36.59%)</a:t>
            </a:r>
            <a:r>
              <a:rPr lang="en-GB" sz="2000" b="0" i="0" dirty="0">
                <a:solidFill>
                  <a:srgbClr val="404040"/>
                </a:solidFill>
                <a:effectLst/>
                <a:latin typeface="DeepSeek-CJK-patch"/>
              </a:rPr>
              <a:t>, </a:t>
            </a:r>
            <a:r>
              <a:rPr lang="en-GB" sz="2000" b="1" i="0" dirty="0">
                <a:solidFill>
                  <a:srgbClr val="404040"/>
                </a:solidFill>
                <a:effectLst/>
                <a:latin typeface="DeepSeek-CJK-patch"/>
              </a:rPr>
              <a:t>Furniture (32.22%)</a:t>
            </a:r>
            <a:r>
              <a:rPr lang="en-GB" sz="2000" b="0" i="0" dirty="0">
                <a:solidFill>
                  <a:srgbClr val="404040"/>
                </a:solidFill>
                <a:effectLst/>
                <a:latin typeface="DeepSeek-CJK-patch"/>
              </a:rPr>
              <a:t>, </a:t>
            </a:r>
            <a:r>
              <a:rPr lang="en-GB" sz="2000" b="1" i="0" dirty="0">
                <a:solidFill>
                  <a:srgbClr val="404040"/>
                </a:solidFill>
                <a:effectLst/>
                <a:latin typeface="DeepSeek-CJK-patch"/>
              </a:rPr>
              <a:t>Office Supplies (31.19%)</a:t>
            </a:r>
            <a:r>
              <a:rPr lang="en-GB" sz="2000"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en-GB" sz="2000" b="1" i="0" dirty="0">
                <a:solidFill>
                  <a:srgbClr val="404040"/>
                </a:solidFill>
                <a:effectLst/>
                <a:latin typeface="DeepSeek-CJK-patch"/>
              </a:rPr>
              <a:t>Action Item</a:t>
            </a:r>
            <a:r>
              <a:rPr lang="en-GB" sz="2000" b="0" i="0" dirty="0">
                <a:solidFill>
                  <a:srgbClr val="404040"/>
                </a:solidFill>
                <a:effectLst/>
                <a:latin typeface="DeepSeek-CJK-patch"/>
              </a:rPr>
              <a:t>: Bundle products (e.g., </a:t>
            </a:r>
            <a:r>
              <a:rPr lang="en-GB" sz="2000" b="0" i="1" dirty="0">
                <a:solidFill>
                  <a:srgbClr val="404040"/>
                </a:solidFill>
                <a:effectLst/>
                <a:latin typeface="DeepSeek-CJK-patch"/>
              </a:rPr>
              <a:t>Tech + Furniture</a:t>
            </a:r>
            <a:r>
              <a:rPr lang="en-GB" sz="2000" b="0" i="0" dirty="0">
                <a:solidFill>
                  <a:srgbClr val="404040"/>
                </a:solidFill>
                <a:effectLst/>
                <a:latin typeface="DeepSeek-CJK-patch"/>
              </a:rPr>
              <a:t>) to increase average order value.</a:t>
            </a:r>
          </a:p>
          <a:p>
            <a:pPr>
              <a:buNone/>
            </a:pPr>
            <a:br>
              <a:rPr lang="en-GB" sz="2000" dirty="0"/>
            </a:br>
            <a:endParaRPr lang="en-GB" sz="2000" b="0" i="0" dirty="0">
              <a:solidFill>
                <a:srgbClr val="404040"/>
              </a:solidFill>
              <a:effectLst/>
              <a:latin typeface="DeepSeek-CJK-patch"/>
            </a:endParaRPr>
          </a:p>
        </p:txBody>
      </p:sp>
      <p:pic>
        <p:nvPicPr>
          <p:cNvPr id="9" name="Picture 8">
            <a:extLst>
              <a:ext uri="{FF2B5EF4-FFF2-40B4-BE49-F238E27FC236}">
                <a16:creationId xmlns:a16="http://schemas.microsoft.com/office/drawing/2014/main" id="{457573E6-974A-7A33-E845-2C8F31497714}"/>
              </a:ext>
            </a:extLst>
          </p:cNvPr>
          <p:cNvPicPr>
            <a:picLocks noChangeAspect="1"/>
          </p:cNvPicPr>
          <p:nvPr/>
        </p:nvPicPr>
        <p:blipFill>
          <a:blip r:embed="rId3"/>
          <a:stretch>
            <a:fillRect/>
          </a:stretch>
        </p:blipFill>
        <p:spPr>
          <a:xfrm>
            <a:off x="6522720" y="2191858"/>
            <a:ext cx="4496743" cy="2876992"/>
          </a:xfrm>
          <a:prstGeom prst="rect">
            <a:avLst/>
          </a:prstGeom>
        </p:spPr>
      </p:pic>
    </p:spTree>
    <p:extLst>
      <p:ext uri="{BB962C8B-B14F-4D97-AF65-F5344CB8AC3E}">
        <p14:creationId xmlns:p14="http://schemas.microsoft.com/office/powerpoint/2010/main" val="184144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C691D-FC15-C359-71E6-597E88AB6B9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CFD3EAD-DED7-A015-ADCC-A315B32CDBB5}"/>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5411CF96-FADF-C29A-5070-377B01A723FD}"/>
              </a:ext>
            </a:extLst>
          </p:cNvPr>
          <p:cNvSpPr/>
          <p:nvPr/>
        </p:nvSpPr>
        <p:spPr>
          <a:xfrm>
            <a:off x="2204720" y="126776"/>
            <a:ext cx="7782560" cy="1464921"/>
          </a:xfrm>
          <a:prstGeom prst="rect">
            <a:avLst/>
          </a:prstGeom>
          <a:noFill/>
          <a:ln/>
        </p:spPr>
        <p:txBody>
          <a:bodyPr wrap="square" lIns="0" tIns="0" rIns="0" bIns="0" rtlCol="0" anchor="t"/>
          <a:lstStyle/>
          <a:p>
            <a:pPr marL="0" indent="0" algn="ctr">
              <a:lnSpc>
                <a:spcPts val="5950"/>
              </a:lnSpc>
              <a:buNone/>
            </a:pPr>
            <a:r>
              <a:rPr lang="en-US" sz="4000" b="1" dirty="0">
                <a:solidFill>
                  <a:schemeClr val="tx2"/>
                </a:solidFill>
                <a:latin typeface="Calibri" panose="020F0502020204030204"/>
              </a:rPr>
              <a:t>Sales</a:t>
            </a:r>
            <a:r>
              <a:rPr lang="en-US" sz="4750" b="1" dirty="0">
                <a:solidFill>
                  <a:schemeClr val="tx2"/>
                </a:solidFill>
                <a:latin typeface="Merriweather" pitchFamily="34" charset="0"/>
                <a:ea typeface="Merriweather" pitchFamily="34" charset="-122"/>
                <a:cs typeface="Merriweather" pitchFamily="34" charset="-120"/>
              </a:rPr>
              <a:t> </a:t>
            </a:r>
            <a:r>
              <a:rPr lang="en-US" sz="4000" b="1" dirty="0">
                <a:solidFill>
                  <a:schemeClr val="tx2"/>
                </a:solidFill>
                <a:latin typeface="Calibri" panose="020F0502020204030204"/>
              </a:rPr>
              <a:t>Analysis</a:t>
            </a:r>
          </a:p>
        </p:txBody>
      </p:sp>
      <p:pic>
        <p:nvPicPr>
          <p:cNvPr id="5" name="Picture 4" descr="A person with a flag">
            <a:extLst>
              <a:ext uri="{FF2B5EF4-FFF2-40B4-BE49-F238E27FC236}">
                <a16:creationId xmlns:a16="http://schemas.microsoft.com/office/drawing/2014/main" id="{CBA299C0-27DE-5CD7-7A9E-80EF781CAFF5}"/>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9B0E1E12-AC62-EB32-E215-296671C07E97}"/>
              </a:ext>
            </a:extLst>
          </p:cNvPr>
          <p:cNvPicPr>
            <a:picLocks noChangeAspect="1"/>
          </p:cNvPicPr>
          <p:nvPr/>
        </p:nvPicPr>
        <p:blipFill>
          <a:blip r:embed="rId2"/>
          <a:srcRect l="54220"/>
          <a:stretch/>
        </p:blipFill>
        <p:spPr>
          <a:xfrm>
            <a:off x="347776" y="126776"/>
            <a:ext cx="1091858" cy="707886"/>
          </a:xfrm>
          <a:prstGeom prst="rect">
            <a:avLst/>
          </a:prstGeom>
        </p:spPr>
      </p:pic>
      <p:pic>
        <p:nvPicPr>
          <p:cNvPr id="7" name="Picture 6">
            <a:extLst>
              <a:ext uri="{FF2B5EF4-FFF2-40B4-BE49-F238E27FC236}">
                <a16:creationId xmlns:a16="http://schemas.microsoft.com/office/drawing/2014/main" id="{A25EDF3F-D2B7-CEFA-A25A-6CE0025A3472}"/>
              </a:ext>
            </a:extLst>
          </p:cNvPr>
          <p:cNvPicPr>
            <a:picLocks noChangeAspect="1"/>
          </p:cNvPicPr>
          <p:nvPr/>
        </p:nvPicPr>
        <p:blipFill>
          <a:blip r:embed="rId3"/>
          <a:stretch>
            <a:fillRect/>
          </a:stretch>
        </p:blipFill>
        <p:spPr>
          <a:xfrm>
            <a:off x="797822" y="1175744"/>
            <a:ext cx="10596356" cy="4649191"/>
          </a:xfrm>
          <a:prstGeom prst="rect">
            <a:avLst/>
          </a:prstGeom>
        </p:spPr>
      </p:pic>
    </p:spTree>
    <p:extLst>
      <p:ext uri="{BB962C8B-B14F-4D97-AF65-F5344CB8AC3E}">
        <p14:creationId xmlns:p14="http://schemas.microsoft.com/office/powerpoint/2010/main" val="30524404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2AED86-675A-2F0C-A258-FDAF653F482A}"/>
              </a:ext>
            </a:extLst>
          </p:cNvPr>
          <p:cNvSpPr/>
          <p:nvPr/>
        </p:nvSpPr>
        <p:spPr>
          <a:xfrm flipH="1">
            <a:off x="331807" y="250302"/>
            <a:ext cx="11528386" cy="6213134"/>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tx1"/>
              </a:solidFill>
              <a:latin typeface="+mj-lt"/>
              <a:ea typeface="Gagalin"/>
              <a:cs typeface="Gagalin"/>
              <a:sym typeface="Gagalin"/>
            </a:endParaRPr>
          </a:p>
        </p:txBody>
      </p:sp>
      <p:pic>
        <p:nvPicPr>
          <p:cNvPr id="5" name="Picture 2" descr="Funny Gifs : art Gif - VSGIF.com">
            <a:extLst>
              <a:ext uri="{FF2B5EF4-FFF2-40B4-BE49-F238E27FC236}">
                <a16:creationId xmlns:a16="http://schemas.microsoft.com/office/drawing/2014/main" id="{1D1961CF-CE50-10F2-35BA-869369628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39" y="2322605"/>
            <a:ext cx="4999078" cy="28119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diagram of different types of computer parts">
            <a:extLst>
              <a:ext uri="{FF2B5EF4-FFF2-40B4-BE49-F238E27FC236}">
                <a16:creationId xmlns:a16="http://schemas.microsoft.com/office/drawing/2014/main" id="{A835969D-45A0-B57A-0D0A-79EF62280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489" y="1807535"/>
            <a:ext cx="6300816" cy="4321618"/>
          </a:xfrm>
          <a:prstGeom prst="rect">
            <a:avLst/>
          </a:prstGeom>
        </p:spPr>
      </p:pic>
      <p:sp>
        <p:nvSpPr>
          <p:cNvPr id="8" name="TextBox 7">
            <a:extLst>
              <a:ext uri="{FF2B5EF4-FFF2-40B4-BE49-F238E27FC236}">
                <a16:creationId xmlns:a16="http://schemas.microsoft.com/office/drawing/2014/main" id="{E2152445-9D15-0925-4FA3-9778DFB7125E}"/>
              </a:ext>
            </a:extLst>
          </p:cNvPr>
          <p:cNvSpPr txBox="1"/>
          <p:nvPr/>
        </p:nvSpPr>
        <p:spPr>
          <a:xfrm>
            <a:off x="1675514" y="502622"/>
            <a:ext cx="8680598" cy="584775"/>
          </a:xfrm>
          <a:prstGeom prst="rect">
            <a:avLst/>
          </a:prstGeom>
          <a:noFill/>
        </p:spPr>
        <p:txBody>
          <a:bodyPr wrap="square">
            <a:spAutoFit/>
          </a:bodyPr>
          <a:lstStyle/>
          <a:p>
            <a:pPr algn="ctr"/>
            <a:r>
              <a:rPr lang="en-US" sz="3200" b="1" dirty="0">
                <a:solidFill>
                  <a:schemeClr val="accent5">
                    <a:lumMod val="50000"/>
                  </a:schemeClr>
                </a:solidFill>
                <a:latin typeface="Kanit Light"/>
              </a:rPr>
              <a:t>How do quantum and classical computers work?</a:t>
            </a:r>
          </a:p>
        </p:txBody>
      </p:sp>
      <p:sp>
        <p:nvSpPr>
          <p:cNvPr id="12" name="Slide Number Placeholder 11">
            <a:extLst>
              <a:ext uri="{FF2B5EF4-FFF2-40B4-BE49-F238E27FC236}">
                <a16:creationId xmlns:a16="http://schemas.microsoft.com/office/drawing/2014/main" id="{6507C00D-BA08-E80A-D3A6-1C52567D3C0A}"/>
              </a:ext>
            </a:extLst>
          </p:cNvPr>
          <p:cNvSpPr>
            <a:spLocks noGrp="1"/>
          </p:cNvSpPr>
          <p:nvPr>
            <p:ph type="sldNum" sz="quarter" idx="12"/>
          </p:nvPr>
        </p:nvSpPr>
        <p:spPr>
          <a:xfrm>
            <a:off x="9116993" y="6463436"/>
            <a:ext cx="2743200" cy="365125"/>
          </a:xfrm>
        </p:spPr>
        <p:txBody>
          <a:bodyPr/>
          <a:lstStyle/>
          <a:p>
            <a:fld id="{13892CAB-B738-49B2-9EED-CDCEC12AC3FA}" type="slidenum">
              <a:rPr lang="en-US" smtClean="0"/>
              <a:t>15</a:t>
            </a:fld>
            <a:endParaRPr lang="en-US" dirty="0"/>
          </a:p>
        </p:txBody>
      </p:sp>
    </p:spTree>
    <p:extLst>
      <p:ext uri="{BB962C8B-B14F-4D97-AF65-F5344CB8AC3E}">
        <p14:creationId xmlns:p14="http://schemas.microsoft.com/office/powerpoint/2010/main" val="2220728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2F8EC-DCAB-964F-E680-2B11200A9BF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6CDA3C-68F4-13A7-31A7-883FBA6FB186}"/>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ADAEE86D-2C7F-C7FF-3B41-5B67AE74CF11}"/>
              </a:ext>
            </a:extLst>
          </p:cNvPr>
          <p:cNvSpPr/>
          <p:nvPr/>
        </p:nvSpPr>
        <p:spPr>
          <a:xfrm>
            <a:off x="2167391" y="326106"/>
            <a:ext cx="7782560" cy="1464921"/>
          </a:xfrm>
          <a:prstGeom prst="rect">
            <a:avLst/>
          </a:prstGeom>
          <a:noFill/>
          <a:ln/>
        </p:spPr>
        <p:txBody>
          <a:bodyPr wrap="square" lIns="0" tIns="0" rIns="0" bIns="0" rtlCol="0" anchor="t"/>
          <a:lstStyle/>
          <a:p>
            <a:pPr algn="ctr">
              <a:spcBef>
                <a:spcPts val="1372"/>
              </a:spcBef>
              <a:spcAft>
                <a:spcPts val="1029"/>
              </a:spcAft>
              <a:buNone/>
            </a:pPr>
            <a:r>
              <a:rPr lang="en-GB" sz="4000" b="1" i="0" dirty="0">
                <a:solidFill>
                  <a:schemeClr val="tx2"/>
                </a:solidFill>
                <a:effectLst/>
                <a:latin typeface="DeepSeek-CJK-patch"/>
              </a:rPr>
              <a:t>Annual Sales Trend</a:t>
            </a: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0739E136-4031-BFF4-DB87-9FC00BAE56EB}"/>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3E5D9DCF-228F-B4C1-912F-BAA0C7BDF3B8}"/>
              </a:ext>
            </a:extLst>
          </p:cNvPr>
          <p:cNvPicPr>
            <a:picLocks noChangeAspect="1"/>
          </p:cNvPicPr>
          <p:nvPr/>
        </p:nvPicPr>
        <p:blipFill>
          <a:blip r:embed="rId2"/>
          <a:srcRect l="54220"/>
          <a:stretch/>
        </p:blipFill>
        <p:spPr>
          <a:xfrm>
            <a:off x="347776" y="126776"/>
            <a:ext cx="1091858" cy="707886"/>
          </a:xfrm>
          <a:prstGeom prst="rect">
            <a:avLst/>
          </a:prstGeom>
        </p:spPr>
      </p:pic>
      <p:sp>
        <p:nvSpPr>
          <p:cNvPr id="7" name="TextBox 6">
            <a:extLst>
              <a:ext uri="{FF2B5EF4-FFF2-40B4-BE49-F238E27FC236}">
                <a16:creationId xmlns:a16="http://schemas.microsoft.com/office/drawing/2014/main" id="{465A37E5-1DA4-427A-9E48-944AE2A1273D}"/>
              </a:ext>
            </a:extLst>
          </p:cNvPr>
          <p:cNvSpPr txBox="1"/>
          <p:nvPr/>
        </p:nvSpPr>
        <p:spPr>
          <a:xfrm>
            <a:off x="549441" y="1664222"/>
            <a:ext cx="4795895" cy="3529556"/>
          </a:xfrm>
          <a:prstGeom prst="rect">
            <a:avLst/>
          </a:prstGeom>
          <a:noFill/>
        </p:spPr>
        <p:txBody>
          <a:bodyPr wrap="square">
            <a:spAutoFit/>
          </a:bodyPr>
          <a:lstStyle/>
          <a:p>
            <a:pPr algn="l">
              <a:lnSpc>
                <a:spcPts val="2143"/>
              </a:lnSpc>
              <a:spcBef>
                <a:spcPts val="1029"/>
              </a:spcBef>
              <a:spcAft>
                <a:spcPts val="1029"/>
              </a:spcAft>
              <a:buNone/>
            </a:pPr>
            <a:r>
              <a:rPr lang="en-GB" sz="2000" b="1" i="0" dirty="0">
                <a:solidFill>
                  <a:srgbClr val="404040"/>
                </a:solidFill>
                <a:effectLst/>
                <a:latin typeface="DeepSeek-CJK-patch"/>
              </a:rPr>
              <a:t>Yearly Performance (2015-2018)</a:t>
            </a:r>
          </a:p>
          <a:p>
            <a:pPr algn="l">
              <a:lnSpc>
                <a:spcPts val="2143"/>
              </a:lnSpc>
              <a:spcBef>
                <a:spcPts val="1029"/>
              </a:spcBef>
              <a:spcAft>
                <a:spcPts val="1029"/>
              </a:spcAft>
              <a:buNone/>
            </a:pPr>
            <a:br>
              <a:rPr lang="en-GB" sz="2000" b="0" i="0" dirty="0">
                <a:solidFill>
                  <a:srgbClr val="404040"/>
                </a:solidFill>
                <a:effectLst/>
                <a:latin typeface="DeepSeek-CJK-patch"/>
              </a:rPr>
            </a:br>
            <a:r>
              <a:rPr lang="en-GB" sz="2000" b="1" i="0" dirty="0">
                <a:solidFill>
                  <a:srgbClr val="404040"/>
                </a:solidFill>
                <a:effectLst/>
                <a:latin typeface="DeepSeek-CJK-patch"/>
              </a:rPr>
              <a:t>Data Breakdown:</a:t>
            </a:r>
            <a:endParaRPr lang="en-GB" sz="2000"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GB" sz="2000" b="1" i="0" dirty="0">
                <a:solidFill>
                  <a:srgbClr val="404040"/>
                </a:solidFill>
                <a:effectLst/>
                <a:latin typeface="DeepSeek-CJK-patch"/>
              </a:rPr>
              <a:t>2015</a:t>
            </a:r>
            <a:r>
              <a:rPr lang="en-GB" sz="2000" b="0" i="0" dirty="0">
                <a:solidFill>
                  <a:srgbClr val="404040"/>
                </a:solidFill>
                <a:effectLst/>
                <a:latin typeface="DeepSeek-CJK-patch"/>
              </a:rPr>
              <a:t>: $479K (Baseline)</a:t>
            </a:r>
          </a:p>
          <a:p>
            <a:pPr algn="l">
              <a:lnSpc>
                <a:spcPts val="2143"/>
              </a:lnSpc>
              <a:spcBef>
                <a:spcPts val="300"/>
              </a:spcBef>
              <a:spcAft>
                <a:spcPts val="1029"/>
              </a:spcAft>
              <a:buFont typeface="Arial" panose="020B0604020202020204" pitchFamily="34" charset="0"/>
              <a:buChar char="•"/>
            </a:pPr>
            <a:r>
              <a:rPr lang="en-GB" sz="2000" b="1" i="0" dirty="0">
                <a:solidFill>
                  <a:srgbClr val="404040"/>
                </a:solidFill>
                <a:effectLst/>
                <a:latin typeface="DeepSeek-CJK-patch"/>
              </a:rPr>
              <a:t>2016</a:t>
            </a:r>
            <a:r>
              <a:rPr lang="en-GB" sz="2000" b="0" i="0" dirty="0">
                <a:solidFill>
                  <a:srgbClr val="404040"/>
                </a:solidFill>
                <a:effectLst/>
                <a:latin typeface="DeepSeek-CJK-patch"/>
              </a:rPr>
              <a:t>: Dip to $459K (-4.3%)</a:t>
            </a:r>
          </a:p>
          <a:p>
            <a:pPr algn="l">
              <a:lnSpc>
                <a:spcPts val="2143"/>
              </a:lnSpc>
              <a:spcBef>
                <a:spcPts val="300"/>
              </a:spcBef>
              <a:spcAft>
                <a:spcPts val="1029"/>
              </a:spcAft>
              <a:buFont typeface="Arial" panose="020B0604020202020204" pitchFamily="34" charset="0"/>
              <a:buChar char="•"/>
            </a:pPr>
            <a:r>
              <a:rPr lang="en-GB" sz="2000" b="1" i="0" dirty="0">
                <a:solidFill>
                  <a:srgbClr val="404040"/>
                </a:solidFill>
                <a:effectLst/>
                <a:latin typeface="DeepSeek-CJK-patch"/>
              </a:rPr>
              <a:t>2017</a:t>
            </a:r>
            <a:r>
              <a:rPr lang="en-GB" sz="2000" b="0" i="0" dirty="0">
                <a:solidFill>
                  <a:srgbClr val="404040"/>
                </a:solidFill>
                <a:effectLst/>
                <a:latin typeface="DeepSeek-CJK-patch"/>
              </a:rPr>
              <a:t>: Recovery to $600K (+30.6% YoY)</a:t>
            </a:r>
          </a:p>
          <a:p>
            <a:pPr algn="l">
              <a:lnSpc>
                <a:spcPts val="2143"/>
              </a:lnSpc>
              <a:spcBef>
                <a:spcPts val="300"/>
              </a:spcBef>
              <a:spcAft>
                <a:spcPts val="1029"/>
              </a:spcAft>
              <a:buFont typeface="Arial" panose="020B0604020202020204" pitchFamily="34" charset="0"/>
              <a:buChar char="•"/>
            </a:pPr>
            <a:r>
              <a:rPr lang="en-GB" sz="2000" b="1" i="0" dirty="0">
                <a:solidFill>
                  <a:srgbClr val="404040"/>
                </a:solidFill>
                <a:effectLst/>
                <a:latin typeface="DeepSeek-CJK-patch"/>
              </a:rPr>
              <a:t>2018</a:t>
            </a:r>
            <a:r>
              <a:rPr lang="en-GB" sz="2000" b="0" i="0" dirty="0">
                <a:solidFill>
                  <a:srgbClr val="404040"/>
                </a:solidFill>
                <a:effectLst/>
                <a:latin typeface="DeepSeek-CJK-patch"/>
              </a:rPr>
              <a:t>: Peak at $722K (+20.3% YoY)</a:t>
            </a:r>
            <a:br>
              <a:rPr lang="en-GB" sz="2000" b="0" i="0" dirty="0">
                <a:solidFill>
                  <a:srgbClr val="404040"/>
                </a:solidFill>
                <a:effectLst/>
                <a:latin typeface="DeepSeek-CJK-patch"/>
              </a:rPr>
            </a:br>
            <a:br>
              <a:rPr lang="en-GB" sz="2000" dirty="0"/>
            </a:br>
            <a:endParaRPr lang="en-GB" sz="2000" b="0" i="0" dirty="0">
              <a:solidFill>
                <a:srgbClr val="404040"/>
              </a:solidFill>
              <a:effectLst/>
              <a:latin typeface="DeepSeek-CJK-patch"/>
            </a:endParaRPr>
          </a:p>
        </p:txBody>
      </p:sp>
      <p:pic>
        <p:nvPicPr>
          <p:cNvPr id="8" name="Picture 7">
            <a:extLst>
              <a:ext uri="{FF2B5EF4-FFF2-40B4-BE49-F238E27FC236}">
                <a16:creationId xmlns:a16="http://schemas.microsoft.com/office/drawing/2014/main" id="{E0659C0C-F2F0-7D8F-1A9A-4DA4BA9D71A3}"/>
              </a:ext>
            </a:extLst>
          </p:cNvPr>
          <p:cNvPicPr>
            <a:picLocks noChangeAspect="1"/>
          </p:cNvPicPr>
          <p:nvPr/>
        </p:nvPicPr>
        <p:blipFill>
          <a:blip r:embed="rId3"/>
          <a:srcRect l="6507" t="24956" r="30830" b="1170"/>
          <a:stretch/>
        </p:blipFill>
        <p:spPr>
          <a:xfrm>
            <a:off x="5541037" y="1500999"/>
            <a:ext cx="6107486" cy="3192922"/>
          </a:xfrm>
          <a:prstGeom prst="rect">
            <a:avLst/>
          </a:prstGeom>
        </p:spPr>
      </p:pic>
    </p:spTree>
    <p:extLst>
      <p:ext uri="{BB962C8B-B14F-4D97-AF65-F5344CB8AC3E}">
        <p14:creationId xmlns:p14="http://schemas.microsoft.com/office/powerpoint/2010/main" val="26578048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A1C907-98DB-4AF2-D6F5-055F8C6D630B}"/>
              </a:ext>
            </a:extLst>
          </p:cNvPr>
          <p:cNvSpPr/>
          <p:nvPr/>
        </p:nvSpPr>
        <p:spPr>
          <a:xfrm flipH="1">
            <a:off x="331807" y="250302"/>
            <a:ext cx="11528386" cy="6228079"/>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tx1"/>
              </a:solidFill>
              <a:latin typeface="+mj-lt"/>
              <a:ea typeface="Gagalin"/>
              <a:cs typeface="Gagalin"/>
              <a:sym typeface="Gagalin"/>
            </a:endParaRPr>
          </a:p>
        </p:txBody>
      </p:sp>
      <p:sp>
        <p:nvSpPr>
          <p:cNvPr id="5" name="Title 1">
            <a:extLst>
              <a:ext uri="{FF2B5EF4-FFF2-40B4-BE49-F238E27FC236}">
                <a16:creationId xmlns:a16="http://schemas.microsoft.com/office/drawing/2014/main" id="{4288C936-917F-3D6E-D809-CC70C2CD3CD9}"/>
              </a:ext>
            </a:extLst>
          </p:cNvPr>
          <p:cNvSpPr txBox="1">
            <a:spLocks/>
          </p:cNvSpPr>
          <p:nvPr/>
        </p:nvSpPr>
        <p:spPr>
          <a:xfrm>
            <a:off x="865094" y="355010"/>
            <a:ext cx="12085362" cy="1403256"/>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spc="343" dirty="0">
                <a:solidFill>
                  <a:schemeClr val="accent5">
                    <a:lumMod val="50000"/>
                  </a:schemeClr>
                </a:solidFill>
                <a:latin typeface="Kanit Light"/>
                <a:ea typeface="Pompiere"/>
                <a:cs typeface="Pompiere"/>
                <a:sym typeface="Pompiere"/>
              </a:rPr>
              <a:t>Difference  </a:t>
            </a:r>
            <a:r>
              <a:rPr lang="en-US" sz="3200" b="1" spc="189" dirty="0">
                <a:solidFill>
                  <a:schemeClr val="accent5">
                    <a:lumMod val="50000"/>
                  </a:schemeClr>
                </a:solidFill>
                <a:latin typeface="Kanit Light"/>
                <a:ea typeface="Pompiere"/>
                <a:cs typeface="Pompiere"/>
                <a:sym typeface="Pompiere"/>
              </a:rPr>
              <a:t>Between Classical &amp; Quantum Computer</a:t>
            </a:r>
            <a:br>
              <a:rPr lang="en-US" sz="3200" b="1" spc="189" dirty="0">
                <a:solidFill>
                  <a:schemeClr val="accent5">
                    <a:lumMod val="50000"/>
                  </a:schemeClr>
                </a:solidFill>
                <a:latin typeface="Kanit Light"/>
                <a:ea typeface="Pompiere"/>
                <a:cs typeface="Pompiere"/>
                <a:sym typeface="Pompiere"/>
              </a:rPr>
            </a:br>
            <a:endParaRPr lang="en-US" sz="3200" b="1" dirty="0">
              <a:solidFill>
                <a:schemeClr val="accent5">
                  <a:lumMod val="50000"/>
                </a:schemeClr>
              </a:solidFill>
              <a:latin typeface="Kanit Light"/>
            </a:endParaRPr>
          </a:p>
        </p:txBody>
      </p:sp>
      <p:sp>
        <p:nvSpPr>
          <p:cNvPr id="6" name="Rectangle 5">
            <a:extLst>
              <a:ext uri="{FF2B5EF4-FFF2-40B4-BE49-F238E27FC236}">
                <a16:creationId xmlns:a16="http://schemas.microsoft.com/office/drawing/2014/main" id="{393B195C-9365-7850-68A7-D5DF81D4BA2A}"/>
              </a:ext>
            </a:extLst>
          </p:cNvPr>
          <p:cNvSpPr/>
          <p:nvPr/>
        </p:nvSpPr>
        <p:spPr>
          <a:xfrm>
            <a:off x="1264634" y="5406044"/>
            <a:ext cx="3227294" cy="63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889"/>
              </a:lnSpc>
              <a:spcBef>
                <a:spcPct val="0"/>
              </a:spcBef>
            </a:pPr>
            <a:r>
              <a:rPr lang="en-US" sz="2800" dirty="0">
                <a:solidFill>
                  <a:schemeClr val="accent5">
                    <a:lumMod val="50000"/>
                  </a:schemeClr>
                </a:solidFill>
                <a:latin typeface="Kanit Light"/>
                <a:ea typeface="TAN Headline"/>
                <a:cs typeface="TAN Headline"/>
                <a:sym typeface="TAN Headline"/>
              </a:rPr>
              <a:t>Classical computer</a:t>
            </a:r>
          </a:p>
        </p:txBody>
      </p:sp>
      <p:sp>
        <p:nvSpPr>
          <p:cNvPr id="7" name="Rectangle 6">
            <a:extLst>
              <a:ext uri="{FF2B5EF4-FFF2-40B4-BE49-F238E27FC236}">
                <a16:creationId xmlns:a16="http://schemas.microsoft.com/office/drawing/2014/main" id="{F5DE69D6-7832-177C-8678-B03F36A62E3B}"/>
              </a:ext>
            </a:extLst>
          </p:cNvPr>
          <p:cNvSpPr/>
          <p:nvPr/>
        </p:nvSpPr>
        <p:spPr>
          <a:xfrm>
            <a:off x="5676038" y="3428999"/>
            <a:ext cx="839926" cy="63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889"/>
              </a:lnSpc>
              <a:spcBef>
                <a:spcPct val="0"/>
              </a:spcBef>
            </a:pPr>
            <a:r>
              <a:rPr lang="en-US" sz="3200" b="1" dirty="0">
                <a:solidFill>
                  <a:schemeClr val="accent5">
                    <a:lumMod val="50000"/>
                  </a:schemeClr>
                </a:solidFill>
                <a:latin typeface="TAN Headline"/>
                <a:ea typeface="TAN Headline"/>
                <a:cs typeface="TAN Headline"/>
                <a:sym typeface="TAN Headline"/>
              </a:rPr>
              <a:t>VS.</a:t>
            </a:r>
            <a:endParaRPr lang="en-US" sz="2400" b="1" dirty="0">
              <a:solidFill>
                <a:schemeClr val="accent5">
                  <a:lumMod val="50000"/>
                </a:schemeClr>
              </a:solidFill>
              <a:latin typeface="TAN Headline"/>
              <a:ea typeface="TAN Headline"/>
              <a:cs typeface="TAN Headline"/>
              <a:sym typeface="TAN Headline"/>
            </a:endParaRPr>
          </a:p>
        </p:txBody>
      </p:sp>
      <p:pic>
        <p:nvPicPr>
          <p:cNvPr id="9" name="Picture 2" descr="شاشة كمبيوتر سطح المكتب كرتون, سطح المكتب, مراقب, كمبيوتر PNG صورة ...">
            <a:extLst>
              <a:ext uri="{FF2B5EF4-FFF2-40B4-BE49-F238E27FC236}">
                <a16:creationId xmlns:a16="http://schemas.microsoft.com/office/drawing/2014/main" id="{39FC4536-6B9B-ADBB-58BD-BAD20A8494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6506" y="2061764"/>
            <a:ext cx="2983551" cy="2983551"/>
          </a:xfrm>
          <a:custGeom>
            <a:avLst/>
            <a:gdLst>
              <a:gd name="connsiteX0" fmla="*/ 0 w 2983551"/>
              <a:gd name="connsiteY0" fmla="*/ 0 h 2983551"/>
              <a:gd name="connsiteX1" fmla="*/ 566875 w 2983551"/>
              <a:gd name="connsiteY1" fmla="*/ 0 h 2983551"/>
              <a:gd name="connsiteX2" fmla="*/ 1193420 w 2983551"/>
              <a:gd name="connsiteY2" fmla="*/ 0 h 2983551"/>
              <a:gd name="connsiteX3" fmla="*/ 1849802 w 2983551"/>
              <a:gd name="connsiteY3" fmla="*/ 0 h 2983551"/>
              <a:gd name="connsiteX4" fmla="*/ 2983551 w 2983551"/>
              <a:gd name="connsiteY4" fmla="*/ 0 h 2983551"/>
              <a:gd name="connsiteX5" fmla="*/ 2983551 w 2983551"/>
              <a:gd name="connsiteY5" fmla="*/ 656381 h 2983551"/>
              <a:gd name="connsiteX6" fmla="*/ 2983551 w 2983551"/>
              <a:gd name="connsiteY6" fmla="*/ 1282927 h 2983551"/>
              <a:gd name="connsiteX7" fmla="*/ 2983551 w 2983551"/>
              <a:gd name="connsiteY7" fmla="*/ 1879637 h 2983551"/>
              <a:gd name="connsiteX8" fmla="*/ 2983551 w 2983551"/>
              <a:gd name="connsiteY8" fmla="*/ 2446512 h 2983551"/>
              <a:gd name="connsiteX9" fmla="*/ 2983551 w 2983551"/>
              <a:gd name="connsiteY9" fmla="*/ 2983551 h 2983551"/>
              <a:gd name="connsiteX10" fmla="*/ 2327170 w 2983551"/>
              <a:gd name="connsiteY10" fmla="*/ 2983551 h 2983551"/>
              <a:gd name="connsiteX11" fmla="*/ 1790131 w 2983551"/>
              <a:gd name="connsiteY11" fmla="*/ 2983551 h 2983551"/>
              <a:gd name="connsiteX12" fmla="*/ 1282927 w 2983551"/>
              <a:gd name="connsiteY12" fmla="*/ 2983551 h 2983551"/>
              <a:gd name="connsiteX13" fmla="*/ 626546 w 2983551"/>
              <a:gd name="connsiteY13" fmla="*/ 2983551 h 2983551"/>
              <a:gd name="connsiteX14" fmla="*/ 0 w 2983551"/>
              <a:gd name="connsiteY14" fmla="*/ 2983551 h 2983551"/>
              <a:gd name="connsiteX15" fmla="*/ 0 w 2983551"/>
              <a:gd name="connsiteY15" fmla="*/ 2327170 h 2983551"/>
              <a:gd name="connsiteX16" fmla="*/ 0 w 2983551"/>
              <a:gd name="connsiteY16" fmla="*/ 1700624 h 2983551"/>
              <a:gd name="connsiteX17" fmla="*/ 0 w 2983551"/>
              <a:gd name="connsiteY17" fmla="*/ 1163585 h 2983551"/>
              <a:gd name="connsiteX18" fmla="*/ 0 w 2983551"/>
              <a:gd name="connsiteY18" fmla="*/ 566875 h 2983551"/>
              <a:gd name="connsiteX19" fmla="*/ 0 w 2983551"/>
              <a:gd name="connsiteY19" fmla="*/ 0 h 298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3551" h="2983551" extrusionOk="0">
                <a:moveTo>
                  <a:pt x="0" y="0"/>
                </a:moveTo>
                <a:cubicBezTo>
                  <a:pt x="253522" y="-26398"/>
                  <a:pt x="342196" y="-6343"/>
                  <a:pt x="566875" y="0"/>
                </a:cubicBezTo>
                <a:cubicBezTo>
                  <a:pt x="791554" y="6343"/>
                  <a:pt x="979680" y="16622"/>
                  <a:pt x="1193420" y="0"/>
                </a:cubicBezTo>
                <a:cubicBezTo>
                  <a:pt x="1407161" y="-16622"/>
                  <a:pt x="1633209" y="-15345"/>
                  <a:pt x="1849802" y="0"/>
                </a:cubicBezTo>
                <a:cubicBezTo>
                  <a:pt x="2066395" y="15345"/>
                  <a:pt x="2585487" y="18629"/>
                  <a:pt x="2983551" y="0"/>
                </a:cubicBezTo>
                <a:cubicBezTo>
                  <a:pt x="2984329" y="146795"/>
                  <a:pt x="2999475" y="452893"/>
                  <a:pt x="2983551" y="656381"/>
                </a:cubicBezTo>
                <a:cubicBezTo>
                  <a:pt x="2967627" y="859869"/>
                  <a:pt x="2997904" y="1090708"/>
                  <a:pt x="2983551" y="1282927"/>
                </a:cubicBezTo>
                <a:cubicBezTo>
                  <a:pt x="2969198" y="1475146"/>
                  <a:pt x="2994982" y="1708928"/>
                  <a:pt x="2983551" y="1879637"/>
                </a:cubicBezTo>
                <a:cubicBezTo>
                  <a:pt x="2972121" y="2050346"/>
                  <a:pt x="3006637" y="2324929"/>
                  <a:pt x="2983551" y="2446512"/>
                </a:cubicBezTo>
                <a:cubicBezTo>
                  <a:pt x="2960465" y="2568095"/>
                  <a:pt x="2993614" y="2750229"/>
                  <a:pt x="2983551" y="2983551"/>
                </a:cubicBezTo>
                <a:cubicBezTo>
                  <a:pt x="2795255" y="2951199"/>
                  <a:pt x="2589310" y="2952846"/>
                  <a:pt x="2327170" y="2983551"/>
                </a:cubicBezTo>
                <a:cubicBezTo>
                  <a:pt x="2065030" y="3014256"/>
                  <a:pt x="2029432" y="2989721"/>
                  <a:pt x="1790131" y="2983551"/>
                </a:cubicBezTo>
                <a:cubicBezTo>
                  <a:pt x="1550830" y="2977381"/>
                  <a:pt x="1449659" y="2962185"/>
                  <a:pt x="1282927" y="2983551"/>
                </a:cubicBezTo>
                <a:cubicBezTo>
                  <a:pt x="1116195" y="3004917"/>
                  <a:pt x="858071" y="2971063"/>
                  <a:pt x="626546" y="2983551"/>
                </a:cubicBezTo>
                <a:cubicBezTo>
                  <a:pt x="395021" y="2996039"/>
                  <a:pt x="227617" y="2955868"/>
                  <a:pt x="0" y="2983551"/>
                </a:cubicBezTo>
                <a:cubicBezTo>
                  <a:pt x="-22589" y="2824608"/>
                  <a:pt x="-6917" y="2597266"/>
                  <a:pt x="0" y="2327170"/>
                </a:cubicBezTo>
                <a:cubicBezTo>
                  <a:pt x="6917" y="2057074"/>
                  <a:pt x="6179" y="1919334"/>
                  <a:pt x="0" y="1700624"/>
                </a:cubicBezTo>
                <a:cubicBezTo>
                  <a:pt x="-6179" y="1481914"/>
                  <a:pt x="25578" y="1303151"/>
                  <a:pt x="0" y="1163585"/>
                </a:cubicBezTo>
                <a:cubicBezTo>
                  <a:pt x="-25578" y="1024019"/>
                  <a:pt x="-4740" y="864992"/>
                  <a:pt x="0" y="566875"/>
                </a:cubicBezTo>
                <a:cubicBezTo>
                  <a:pt x="4740" y="268758"/>
                  <a:pt x="20779" y="282552"/>
                  <a:pt x="0" y="0"/>
                </a:cubicBezTo>
                <a:close/>
              </a:path>
            </a:pathLst>
          </a:custGeom>
          <a:noFill/>
          <a:ln w="57150">
            <a:solidFill>
              <a:schemeClr val="accent5">
                <a:lumMod val="75000"/>
              </a:schemeClr>
            </a:solidFill>
            <a:extLst>
              <a:ext uri="{C807C97D-BFC1-408E-A445-0C87EB9F89A2}">
                <ask:lineSketchStyleProps xmlns:ask="http://schemas.microsoft.com/office/drawing/2018/sketchyshapes" sd="1091715570">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0" name="Picture 4" descr="Quantum Computing Advance Begins New Era, IBM Says - The New York ...">
            <a:extLst>
              <a:ext uri="{FF2B5EF4-FFF2-40B4-BE49-F238E27FC236}">
                <a16:creationId xmlns:a16="http://schemas.microsoft.com/office/drawing/2014/main" id="{266FB9AF-9A07-6270-18FC-FC2EE403F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4682" y="1928444"/>
            <a:ext cx="2166793" cy="3250190"/>
          </a:xfrm>
          <a:custGeom>
            <a:avLst/>
            <a:gdLst>
              <a:gd name="connsiteX0" fmla="*/ 0 w 2166793"/>
              <a:gd name="connsiteY0" fmla="*/ 0 h 3250190"/>
              <a:gd name="connsiteX1" fmla="*/ 520030 w 2166793"/>
              <a:gd name="connsiteY1" fmla="*/ 0 h 3250190"/>
              <a:gd name="connsiteX2" fmla="*/ 996725 w 2166793"/>
              <a:gd name="connsiteY2" fmla="*/ 0 h 3250190"/>
              <a:gd name="connsiteX3" fmla="*/ 1581759 w 2166793"/>
              <a:gd name="connsiteY3" fmla="*/ 0 h 3250190"/>
              <a:gd name="connsiteX4" fmla="*/ 2166793 w 2166793"/>
              <a:gd name="connsiteY4" fmla="*/ 0 h 3250190"/>
              <a:gd name="connsiteX5" fmla="*/ 2166793 w 2166793"/>
              <a:gd name="connsiteY5" fmla="*/ 617536 h 3250190"/>
              <a:gd name="connsiteX6" fmla="*/ 2166793 w 2166793"/>
              <a:gd name="connsiteY6" fmla="*/ 1202570 h 3250190"/>
              <a:gd name="connsiteX7" fmla="*/ 2166793 w 2166793"/>
              <a:gd name="connsiteY7" fmla="*/ 1852608 h 3250190"/>
              <a:gd name="connsiteX8" fmla="*/ 2166793 w 2166793"/>
              <a:gd name="connsiteY8" fmla="*/ 2502646 h 3250190"/>
              <a:gd name="connsiteX9" fmla="*/ 2166793 w 2166793"/>
              <a:gd name="connsiteY9" fmla="*/ 3250190 h 3250190"/>
              <a:gd name="connsiteX10" fmla="*/ 1668431 w 2166793"/>
              <a:gd name="connsiteY10" fmla="*/ 3250190 h 3250190"/>
              <a:gd name="connsiteX11" fmla="*/ 1126732 w 2166793"/>
              <a:gd name="connsiteY11" fmla="*/ 3250190 h 3250190"/>
              <a:gd name="connsiteX12" fmla="*/ 606702 w 2166793"/>
              <a:gd name="connsiteY12" fmla="*/ 3250190 h 3250190"/>
              <a:gd name="connsiteX13" fmla="*/ 0 w 2166793"/>
              <a:gd name="connsiteY13" fmla="*/ 3250190 h 3250190"/>
              <a:gd name="connsiteX14" fmla="*/ 0 w 2166793"/>
              <a:gd name="connsiteY14" fmla="*/ 2535148 h 3250190"/>
              <a:gd name="connsiteX15" fmla="*/ 0 w 2166793"/>
              <a:gd name="connsiteY15" fmla="*/ 1820106 h 3250190"/>
              <a:gd name="connsiteX16" fmla="*/ 0 w 2166793"/>
              <a:gd name="connsiteY16" fmla="*/ 1170068 h 3250190"/>
              <a:gd name="connsiteX17" fmla="*/ 0 w 2166793"/>
              <a:gd name="connsiteY17" fmla="*/ 0 h 325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66793" h="3250190" extrusionOk="0">
                <a:moveTo>
                  <a:pt x="0" y="0"/>
                </a:moveTo>
                <a:cubicBezTo>
                  <a:pt x="240681" y="-18129"/>
                  <a:pt x="314297" y="-22344"/>
                  <a:pt x="520030" y="0"/>
                </a:cubicBezTo>
                <a:cubicBezTo>
                  <a:pt x="725763" y="22344"/>
                  <a:pt x="783292" y="13155"/>
                  <a:pt x="996725" y="0"/>
                </a:cubicBezTo>
                <a:cubicBezTo>
                  <a:pt x="1210159" y="-13155"/>
                  <a:pt x="1371467" y="-21133"/>
                  <a:pt x="1581759" y="0"/>
                </a:cubicBezTo>
                <a:cubicBezTo>
                  <a:pt x="1792051" y="21133"/>
                  <a:pt x="1875661" y="12942"/>
                  <a:pt x="2166793" y="0"/>
                </a:cubicBezTo>
                <a:cubicBezTo>
                  <a:pt x="2136421" y="152724"/>
                  <a:pt x="2153339" y="364641"/>
                  <a:pt x="2166793" y="617536"/>
                </a:cubicBezTo>
                <a:cubicBezTo>
                  <a:pt x="2180247" y="870431"/>
                  <a:pt x="2140041" y="1012220"/>
                  <a:pt x="2166793" y="1202570"/>
                </a:cubicBezTo>
                <a:cubicBezTo>
                  <a:pt x="2193545" y="1392920"/>
                  <a:pt x="2184417" y="1692458"/>
                  <a:pt x="2166793" y="1852608"/>
                </a:cubicBezTo>
                <a:cubicBezTo>
                  <a:pt x="2149169" y="2012758"/>
                  <a:pt x="2135651" y="2274816"/>
                  <a:pt x="2166793" y="2502646"/>
                </a:cubicBezTo>
                <a:cubicBezTo>
                  <a:pt x="2197935" y="2730476"/>
                  <a:pt x="2200411" y="2948343"/>
                  <a:pt x="2166793" y="3250190"/>
                </a:cubicBezTo>
                <a:cubicBezTo>
                  <a:pt x="1981447" y="3265708"/>
                  <a:pt x="1851267" y="3231481"/>
                  <a:pt x="1668431" y="3250190"/>
                </a:cubicBezTo>
                <a:cubicBezTo>
                  <a:pt x="1485595" y="3268899"/>
                  <a:pt x="1303735" y="3236685"/>
                  <a:pt x="1126732" y="3250190"/>
                </a:cubicBezTo>
                <a:cubicBezTo>
                  <a:pt x="949729" y="3263695"/>
                  <a:pt x="863249" y="3240503"/>
                  <a:pt x="606702" y="3250190"/>
                </a:cubicBezTo>
                <a:cubicBezTo>
                  <a:pt x="350155" y="3259878"/>
                  <a:pt x="258132" y="3272388"/>
                  <a:pt x="0" y="3250190"/>
                </a:cubicBezTo>
                <a:cubicBezTo>
                  <a:pt x="-7685" y="3065742"/>
                  <a:pt x="8529" y="2698948"/>
                  <a:pt x="0" y="2535148"/>
                </a:cubicBezTo>
                <a:cubicBezTo>
                  <a:pt x="-8529" y="2371348"/>
                  <a:pt x="-25715" y="1971022"/>
                  <a:pt x="0" y="1820106"/>
                </a:cubicBezTo>
                <a:cubicBezTo>
                  <a:pt x="25715" y="1669190"/>
                  <a:pt x="-4370" y="1333465"/>
                  <a:pt x="0" y="1170068"/>
                </a:cubicBezTo>
                <a:cubicBezTo>
                  <a:pt x="4370" y="1006671"/>
                  <a:pt x="-16265" y="445456"/>
                  <a:pt x="0" y="0"/>
                </a:cubicBezTo>
                <a:close/>
              </a:path>
            </a:pathLst>
          </a:custGeom>
          <a:noFill/>
          <a:ln w="57150">
            <a:solidFill>
              <a:schemeClr val="accent5">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4931D95-ACD4-18A9-61D0-570AB3AFE3FD}"/>
              </a:ext>
            </a:extLst>
          </p:cNvPr>
          <p:cNvSpPr/>
          <p:nvPr/>
        </p:nvSpPr>
        <p:spPr>
          <a:xfrm>
            <a:off x="7328047" y="5501363"/>
            <a:ext cx="3709926" cy="447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889"/>
              </a:lnSpc>
              <a:spcBef>
                <a:spcPct val="0"/>
              </a:spcBef>
            </a:pPr>
            <a:r>
              <a:rPr lang="en-US" sz="2800" spc="189" dirty="0">
                <a:solidFill>
                  <a:schemeClr val="accent5">
                    <a:lumMod val="50000"/>
                  </a:schemeClr>
                </a:solidFill>
                <a:latin typeface="Kanit Light"/>
                <a:ea typeface="Pompiere"/>
                <a:cs typeface="Pompiere"/>
                <a:sym typeface="Pompiere"/>
              </a:rPr>
              <a:t>Quantum Computer</a:t>
            </a:r>
            <a:endParaRPr lang="en-US" sz="2800" dirty="0">
              <a:solidFill>
                <a:schemeClr val="accent5">
                  <a:lumMod val="50000"/>
                </a:schemeClr>
              </a:solidFill>
              <a:latin typeface="Kanit Light"/>
              <a:ea typeface="TAN Headline"/>
              <a:cs typeface="TAN Headline"/>
              <a:sym typeface="TAN Headline"/>
            </a:endParaRPr>
          </a:p>
        </p:txBody>
      </p:sp>
      <p:sp>
        <p:nvSpPr>
          <p:cNvPr id="15" name="Slide Number Placeholder 14">
            <a:extLst>
              <a:ext uri="{FF2B5EF4-FFF2-40B4-BE49-F238E27FC236}">
                <a16:creationId xmlns:a16="http://schemas.microsoft.com/office/drawing/2014/main" id="{F7860CEA-1E92-C336-2D88-993E79101FEF}"/>
              </a:ext>
            </a:extLst>
          </p:cNvPr>
          <p:cNvSpPr>
            <a:spLocks noGrp="1"/>
          </p:cNvSpPr>
          <p:nvPr>
            <p:ph type="sldNum" sz="quarter" idx="12"/>
          </p:nvPr>
        </p:nvSpPr>
        <p:spPr>
          <a:xfrm>
            <a:off x="9116993" y="6478381"/>
            <a:ext cx="2743200" cy="365125"/>
          </a:xfrm>
        </p:spPr>
        <p:txBody>
          <a:bodyPr/>
          <a:lstStyle/>
          <a:p>
            <a:fld id="{13892CAB-B738-49B2-9EED-CDCEC12AC3FA}" type="slidenum">
              <a:rPr lang="en-US" smtClean="0"/>
              <a:t>16</a:t>
            </a:fld>
            <a:endParaRPr lang="en-US"/>
          </a:p>
        </p:txBody>
      </p:sp>
    </p:spTree>
    <p:extLst>
      <p:ext uri="{BB962C8B-B14F-4D97-AF65-F5344CB8AC3E}">
        <p14:creationId xmlns:p14="http://schemas.microsoft.com/office/powerpoint/2010/main" val="1006190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84DF-1272-C292-C5E2-B5310307916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D453126-3EA4-92D8-0FCC-9C667637F314}"/>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5FD428B4-C6B7-DA6A-236E-312244933A3C}"/>
              </a:ext>
            </a:extLst>
          </p:cNvPr>
          <p:cNvSpPr/>
          <p:nvPr/>
        </p:nvSpPr>
        <p:spPr>
          <a:xfrm>
            <a:off x="2141929" y="102201"/>
            <a:ext cx="7782560" cy="1464921"/>
          </a:xfrm>
          <a:prstGeom prst="rect">
            <a:avLst/>
          </a:prstGeom>
          <a:noFill/>
          <a:ln/>
        </p:spPr>
        <p:txBody>
          <a:bodyPr wrap="square" lIns="0" tIns="0" rIns="0" bIns="0" rtlCol="0" anchor="t"/>
          <a:lstStyle/>
          <a:p>
            <a:pPr algn="ctr">
              <a:lnSpc>
                <a:spcPts val="5950"/>
              </a:lnSpc>
            </a:pPr>
            <a:r>
              <a:rPr lang="en-GB" sz="4000" b="1" dirty="0">
                <a:solidFill>
                  <a:schemeClr val="tx2"/>
                </a:solidFill>
                <a:latin typeface="Calibri" panose="020F0502020204030204"/>
              </a:rPr>
              <a:t>Monthly Sales Patterns</a:t>
            </a:r>
          </a:p>
          <a:p>
            <a:pPr algn="ctr">
              <a:lnSpc>
                <a:spcPts val="5950"/>
              </a:lnSpc>
            </a:pPr>
            <a:endParaRPr lang="en-GB" sz="4000" b="1" dirty="0">
              <a:solidFill>
                <a:schemeClr val="tx2"/>
              </a:solidFill>
              <a:latin typeface="Calibri" panose="020F0502020204030204"/>
            </a:endParaRP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621C1A16-1444-6745-AC74-936F52B14D9F}"/>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347DA973-D927-4B9C-1F63-C4F18983099D}"/>
              </a:ext>
            </a:extLst>
          </p:cNvPr>
          <p:cNvPicPr>
            <a:picLocks noChangeAspect="1"/>
          </p:cNvPicPr>
          <p:nvPr/>
        </p:nvPicPr>
        <p:blipFill>
          <a:blip r:embed="rId2"/>
          <a:srcRect l="54220"/>
          <a:stretch/>
        </p:blipFill>
        <p:spPr>
          <a:xfrm>
            <a:off x="347776" y="126776"/>
            <a:ext cx="1091858" cy="707886"/>
          </a:xfrm>
          <a:prstGeom prst="rect">
            <a:avLst/>
          </a:prstGeom>
        </p:spPr>
      </p:pic>
      <p:sp>
        <p:nvSpPr>
          <p:cNvPr id="7" name="TextBox 6">
            <a:extLst>
              <a:ext uri="{FF2B5EF4-FFF2-40B4-BE49-F238E27FC236}">
                <a16:creationId xmlns:a16="http://schemas.microsoft.com/office/drawing/2014/main" id="{F79D13B9-3C60-99F2-AFBA-733169A44F1D}"/>
              </a:ext>
            </a:extLst>
          </p:cNvPr>
          <p:cNvSpPr txBox="1"/>
          <p:nvPr/>
        </p:nvSpPr>
        <p:spPr>
          <a:xfrm>
            <a:off x="759888" y="1820885"/>
            <a:ext cx="5336111" cy="3349635"/>
          </a:xfrm>
          <a:prstGeom prst="rect">
            <a:avLst/>
          </a:prstGeom>
          <a:noFill/>
        </p:spPr>
        <p:txBody>
          <a:bodyPr wrap="square">
            <a:spAutoFit/>
          </a:bodyPr>
          <a:lstStyle/>
          <a:p>
            <a:pPr algn="l">
              <a:lnSpc>
                <a:spcPts val="2143"/>
              </a:lnSpc>
              <a:spcBef>
                <a:spcPts val="1029"/>
              </a:spcBef>
              <a:spcAft>
                <a:spcPts val="1029"/>
              </a:spcAft>
              <a:buFont typeface="Arial" panose="020B0604020202020204" pitchFamily="34" charset="0"/>
              <a:buChar char="•"/>
            </a:pPr>
            <a:r>
              <a:rPr lang="en-GB" sz="2000" b="0" i="1" dirty="0">
                <a:solidFill>
                  <a:srgbClr val="404040"/>
                </a:solidFill>
                <a:effectLst/>
                <a:latin typeface="DeepSeek-CJK-patch"/>
              </a:rPr>
              <a:t>Monthly Trends: 2017 vs. 2018</a:t>
            </a:r>
          </a:p>
          <a:p>
            <a:pPr algn="l">
              <a:lnSpc>
                <a:spcPts val="2143"/>
              </a:lnSpc>
              <a:spcBef>
                <a:spcPts val="1029"/>
              </a:spcBef>
              <a:spcAft>
                <a:spcPts val="1029"/>
              </a:spcAft>
            </a:pPr>
            <a:r>
              <a:rPr lang="en-GB" b="1" i="0" dirty="0">
                <a:solidFill>
                  <a:srgbClr val="404040"/>
                </a:solidFill>
                <a:effectLst/>
                <a:latin typeface="DeepSeek-CJK-patch"/>
              </a:rPr>
              <a:t>Consistent Growth</a:t>
            </a:r>
            <a:r>
              <a:rPr lang="en-GB" b="0" i="0" dirty="0">
                <a:solidFill>
                  <a:srgbClr val="404040"/>
                </a:solidFill>
                <a:effectLst/>
                <a:latin typeface="DeepSeek-CJK-patch"/>
              </a:rPr>
              <a:t>: 2018 out performed 2017 in </a:t>
            </a:r>
            <a:r>
              <a:rPr lang="en-GB" b="1" i="0" dirty="0">
                <a:solidFill>
                  <a:srgbClr val="404040"/>
                </a:solidFill>
                <a:effectLst/>
                <a:latin typeface="DeepSeek-CJK-patch"/>
              </a:rPr>
              <a:t>11/12 months</a:t>
            </a:r>
            <a:r>
              <a:rPr lang="en-GB" b="0" i="0" dirty="0">
                <a:solidFill>
                  <a:srgbClr val="404040"/>
                </a:solidFill>
                <a:effectLst/>
                <a:latin typeface="DeepSeek-CJK-patch"/>
              </a:rPr>
              <a:t>.</a:t>
            </a:r>
          </a:p>
          <a:p>
            <a:pPr algn="l">
              <a:lnSpc>
                <a:spcPts val="2143"/>
              </a:lnSpc>
              <a:spcBef>
                <a:spcPts val="300"/>
              </a:spcBef>
              <a:spcAft>
                <a:spcPts val="300"/>
              </a:spcAft>
              <a:buFont typeface="Arial" panose="020B0604020202020204" pitchFamily="34" charset="0"/>
              <a:buChar char="•"/>
            </a:pPr>
            <a:r>
              <a:rPr lang="en-GB" b="1" i="0" dirty="0">
                <a:solidFill>
                  <a:srgbClr val="404040"/>
                </a:solidFill>
                <a:effectLst/>
                <a:latin typeface="DeepSeek-CJK-patch"/>
              </a:rPr>
              <a:t>Top Months</a:t>
            </a:r>
            <a:r>
              <a:rPr lang="en-GB"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GB" b="0" i="0" dirty="0">
                <a:solidFill>
                  <a:srgbClr val="404040"/>
                </a:solidFill>
                <a:effectLst/>
                <a:latin typeface="DeepSeek-CJK-patch"/>
              </a:rPr>
              <a:t>September 2018: $81.6K (highest single month)</a:t>
            </a:r>
          </a:p>
          <a:p>
            <a:pPr marL="742950" lvl="1" indent="-285750" algn="l">
              <a:lnSpc>
                <a:spcPts val="2143"/>
              </a:lnSpc>
              <a:spcBef>
                <a:spcPts val="300"/>
              </a:spcBef>
              <a:spcAft>
                <a:spcPts val="1029"/>
              </a:spcAft>
              <a:buFont typeface="Arial" panose="020B0604020202020204" pitchFamily="34" charset="0"/>
              <a:buChar char="•"/>
            </a:pPr>
            <a:r>
              <a:rPr lang="en-GB" b="0" i="0" dirty="0">
                <a:solidFill>
                  <a:srgbClr val="404040"/>
                </a:solidFill>
                <a:effectLst/>
                <a:latin typeface="DeepSeek-CJK-patch"/>
              </a:rPr>
              <a:t>Q4 2018: Strong performance (Oct-Dec = $177.5K)</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Low Months</a:t>
            </a:r>
            <a:r>
              <a:rPr lang="en-GB" b="0" i="0" dirty="0">
                <a:solidFill>
                  <a:srgbClr val="404040"/>
                </a:solidFill>
                <a:effectLst/>
                <a:latin typeface="DeepSeek-CJK-patch"/>
              </a:rPr>
              <a:t>: February averages </a:t>
            </a:r>
            <a:r>
              <a:rPr lang="en-GB" b="1" i="0" dirty="0">
                <a:solidFill>
                  <a:srgbClr val="404040"/>
                </a:solidFill>
                <a:effectLst/>
                <a:latin typeface="DeepSeek-CJK-patch"/>
              </a:rPr>
              <a:t>$8.2K</a:t>
            </a:r>
            <a:r>
              <a:rPr lang="en-GB" b="0" i="0" dirty="0">
                <a:solidFill>
                  <a:srgbClr val="404040"/>
                </a:solidFill>
                <a:effectLst/>
                <a:latin typeface="DeepSeek-CJK-patch"/>
              </a:rPr>
              <a:t> (critical gap).</a:t>
            </a:r>
          </a:p>
        </p:txBody>
      </p:sp>
      <p:pic>
        <p:nvPicPr>
          <p:cNvPr id="8" name="Picture 7">
            <a:extLst>
              <a:ext uri="{FF2B5EF4-FFF2-40B4-BE49-F238E27FC236}">
                <a16:creationId xmlns:a16="http://schemas.microsoft.com/office/drawing/2014/main" id="{7AA494DA-6EFE-B098-16CC-E58B5C679A71}"/>
              </a:ext>
            </a:extLst>
          </p:cNvPr>
          <p:cNvPicPr>
            <a:picLocks noChangeAspect="1"/>
          </p:cNvPicPr>
          <p:nvPr/>
        </p:nvPicPr>
        <p:blipFill>
          <a:blip r:embed="rId3"/>
          <a:stretch>
            <a:fillRect/>
          </a:stretch>
        </p:blipFill>
        <p:spPr>
          <a:xfrm>
            <a:off x="6502400" y="1820885"/>
            <a:ext cx="4439270" cy="2934109"/>
          </a:xfrm>
          <a:prstGeom prst="rect">
            <a:avLst/>
          </a:prstGeom>
        </p:spPr>
      </p:pic>
    </p:spTree>
    <p:extLst>
      <p:ext uri="{BB962C8B-B14F-4D97-AF65-F5344CB8AC3E}">
        <p14:creationId xmlns:p14="http://schemas.microsoft.com/office/powerpoint/2010/main" val="20220349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8ADB74-CA15-7F72-DA62-878298C01965}"/>
              </a:ext>
            </a:extLst>
          </p:cNvPr>
          <p:cNvSpPr/>
          <p:nvPr/>
        </p:nvSpPr>
        <p:spPr>
          <a:xfrm flipH="1">
            <a:off x="331807" y="250302"/>
            <a:ext cx="11528386" cy="6174833"/>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tx1"/>
              </a:solidFill>
              <a:latin typeface="+mj-lt"/>
              <a:ea typeface="Gagalin"/>
              <a:cs typeface="Gagalin"/>
              <a:sym typeface="Gagalin"/>
            </a:endParaRPr>
          </a:p>
        </p:txBody>
      </p:sp>
      <p:sp>
        <p:nvSpPr>
          <p:cNvPr id="6" name="TextBox 5">
            <a:extLst>
              <a:ext uri="{FF2B5EF4-FFF2-40B4-BE49-F238E27FC236}">
                <a16:creationId xmlns:a16="http://schemas.microsoft.com/office/drawing/2014/main" id="{7C87CFCE-3768-3151-3EAC-A8CE38D3A7A6}"/>
              </a:ext>
            </a:extLst>
          </p:cNvPr>
          <p:cNvSpPr txBox="1"/>
          <p:nvPr/>
        </p:nvSpPr>
        <p:spPr>
          <a:xfrm>
            <a:off x="494183" y="250302"/>
            <a:ext cx="11203633" cy="5469190"/>
          </a:xfrm>
          <a:prstGeom prst="rect">
            <a:avLst/>
          </a:prstGeom>
          <a:noFill/>
        </p:spPr>
        <p:txBody>
          <a:bodyPr wrap="square">
            <a:spAutoFit/>
          </a:bodyPr>
          <a:lstStyle/>
          <a:p>
            <a:pPr algn="just">
              <a:lnSpc>
                <a:spcPct val="150000"/>
              </a:lnSpc>
            </a:pPr>
            <a:r>
              <a:rPr lang="en-US" sz="2500" b="1" dirty="0">
                <a:solidFill>
                  <a:schemeClr val="accent5">
                    <a:lumMod val="50000"/>
                  </a:schemeClr>
                </a:solidFill>
                <a:latin typeface="Kanit Light"/>
              </a:rPr>
              <a:t>Data Processing Method:</a:t>
            </a:r>
          </a:p>
          <a:p>
            <a:pPr marL="342900" indent="-342900" algn="just">
              <a:lnSpc>
                <a:spcPct val="150000"/>
              </a:lnSpc>
              <a:buFont typeface="Arial" panose="020B0604020202020204" pitchFamily="34" charset="0"/>
              <a:buChar char="•"/>
            </a:pPr>
            <a:r>
              <a:rPr lang="en-US" sz="2000" dirty="0">
                <a:solidFill>
                  <a:schemeClr val="accent5">
                    <a:lumMod val="50000"/>
                  </a:schemeClr>
                </a:solidFill>
                <a:latin typeface="Martel Sans"/>
              </a:rPr>
              <a:t>Classical: Processes data using logic and binary code.</a:t>
            </a:r>
          </a:p>
          <a:p>
            <a:pPr marL="342900" indent="-342900" algn="just">
              <a:lnSpc>
                <a:spcPct val="150000"/>
              </a:lnSpc>
              <a:buFont typeface="Arial" panose="020B0604020202020204" pitchFamily="34" charset="0"/>
              <a:buChar char="•"/>
            </a:pPr>
            <a:r>
              <a:rPr lang="en-US" sz="2000" dirty="0">
                <a:solidFill>
                  <a:schemeClr val="accent5">
                    <a:lumMod val="50000"/>
                  </a:schemeClr>
                </a:solidFill>
                <a:latin typeface="Martel Sans"/>
              </a:rPr>
              <a:t>Quantum: Processes data in parallel using quantum mechanics.</a:t>
            </a:r>
          </a:p>
          <a:p>
            <a:pPr algn="just">
              <a:lnSpc>
                <a:spcPct val="150000"/>
              </a:lnSpc>
            </a:pPr>
            <a:endParaRPr lang="en-US" sz="2000" dirty="0">
              <a:solidFill>
                <a:schemeClr val="accent5">
                  <a:lumMod val="50000"/>
                </a:schemeClr>
              </a:solidFill>
            </a:endParaRPr>
          </a:p>
          <a:p>
            <a:pPr algn="just">
              <a:lnSpc>
                <a:spcPct val="150000"/>
              </a:lnSpc>
            </a:pPr>
            <a:r>
              <a:rPr lang="en-US" sz="2500" b="1" dirty="0">
                <a:solidFill>
                  <a:schemeClr val="accent5">
                    <a:lumMod val="50000"/>
                  </a:schemeClr>
                </a:solidFill>
                <a:latin typeface="Kanit Light"/>
              </a:rPr>
              <a:t>Problem-Solving Capability:</a:t>
            </a:r>
          </a:p>
          <a:p>
            <a:pPr marL="342900" indent="-342900" algn="just">
              <a:lnSpc>
                <a:spcPct val="150000"/>
              </a:lnSpc>
              <a:buFont typeface="Arial" panose="020B0604020202020204" pitchFamily="34" charset="0"/>
              <a:buChar char="•"/>
            </a:pPr>
            <a:r>
              <a:rPr lang="en-US" sz="2000" dirty="0">
                <a:solidFill>
                  <a:schemeClr val="accent5">
                    <a:lumMod val="50000"/>
                  </a:schemeClr>
                </a:solidFill>
                <a:latin typeface="Martel Sans"/>
              </a:rPr>
              <a:t>Classical: Solves problems step-by-step using deterministic logic.</a:t>
            </a:r>
          </a:p>
          <a:p>
            <a:pPr marL="342900" indent="-342900" algn="just">
              <a:lnSpc>
                <a:spcPct val="150000"/>
              </a:lnSpc>
              <a:buFont typeface="Arial" panose="020B0604020202020204" pitchFamily="34" charset="0"/>
              <a:buChar char="•"/>
            </a:pPr>
            <a:r>
              <a:rPr lang="en-US" sz="2000" dirty="0">
                <a:solidFill>
                  <a:schemeClr val="accent5">
                    <a:lumMod val="50000"/>
                  </a:schemeClr>
                </a:solidFill>
                <a:latin typeface="Martel Sans"/>
              </a:rPr>
              <a:t>Quantum: Finds the most probable solution by processing multiple possibilities at once</a:t>
            </a:r>
            <a:r>
              <a:rPr lang="en-US" sz="2000" dirty="0">
                <a:solidFill>
                  <a:schemeClr val="accent5">
                    <a:lumMod val="50000"/>
                  </a:schemeClr>
                </a:solidFill>
              </a:rPr>
              <a:t>.</a:t>
            </a:r>
          </a:p>
          <a:p>
            <a:pPr algn="just">
              <a:lnSpc>
                <a:spcPct val="150000"/>
              </a:lnSpc>
            </a:pPr>
            <a:endParaRPr lang="en-US" sz="2000" dirty="0">
              <a:solidFill>
                <a:schemeClr val="accent5">
                  <a:lumMod val="50000"/>
                </a:schemeClr>
              </a:solidFill>
            </a:endParaRPr>
          </a:p>
          <a:p>
            <a:pPr algn="just">
              <a:lnSpc>
                <a:spcPct val="150000"/>
              </a:lnSpc>
            </a:pPr>
            <a:r>
              <a:rPr lang="en-US" sz="2500" b="1" dirty="0">
                <a:solidFill>
                  <a:schemeClr val="accent5">
                    <a:lumMod val="50000"/>
                  </a:schemeClr>
                </a:solidFill>
                <a:latin typeface="Kanit Light"/>
              </a:rPr>
              <a:t>Solution Presentation:</a:t>
            </a:r>
          </a:p>
          <a:p>
            <a:pPr marL="342900" indent="-342900" algn="just">
              <a:lnSpc>
                <a:spcPct val="150000"/>
              </a:lnSpc>
              <a:buFont typeface="Arial" panose="020B0604020202020204" pitchFamily="34" charset="0"/>
              <a:buChar char="•"/>
            </a:pPr>
            <a:r>
              <a:rPr lang="en-US" sz="2000" dirty="0">
                <a:solidFill>
                  <a:schemeClr val="accent5">
                    <a:lumMod val="50000"/>
                  </a:schemeClr>
                </a:solidFill>
                <a:latin typeface="Martel Sans"/>
              </a:rPr>
              <a:t>Classical: Provides one fixed solution through step-by-step processing.</a:t>
            </a:r>
          </a:p>
          <a:p>
            <a:pPr marL="342900" indent="-342900" algn="just">
              <a:lnSpc>
                <a:spcPct val="150000"/>
              </a:lnSpc>
              <a:buFont typeface="Arial" panose="020B0604020202020204" pitchFamily="34" charset="0"/>
              <a:buChar char="•"/>
            </a:pPr>
            <a:r>
              <a:rPr lang="en-US" sz="2000" dirty="0">
                <a:solidFill>
                  <a:schemeClr val="accent5">
                    <a:lumMod val="50000"/>
                  </a:schemeClr>
                </a:solidFill>
                <a:latin typeface="Martel Sans"/>
              </a:rPr>
              <a:t>Quantum: Offers multiple solutions based on probability.</a:t>
            </a:r>
          </a:p>
        </p:txBody>
      </p:sp>
      <p:sp>
        <p:nvSpPr>
          <p:cNvPr id="10" name="Slide Number Placeholder 9">
            <a:extLst>
              <a:ext uri="{FF2B5EF4-FFF2-40B4-BE49-F238E27FC236}">
                <a16:creationId xmlns:a16="http://schemas.microsoft.com/office/drawing/2014/main" id="{206830A0-9533-8B76-4737-75525F6A75AA}"/>
              </a:ext>
            </a:extLst>
          </p:cNvPr>
          <p:cNvSpPr>
            <a:spLocks noGrp="1"/>
          </p:cNvSpPr>
          <p:nvPr>
            <p:ph type="sldNum" sz="quarter" idx="12"/>
          </p:nvPr>
        </p:nvSpPr>
        <p:spPr>
          <a:xfrm>
            <a:off x="9116993" y="6445130"/>
            <a:ext cx="2743200" cy="365125"/>
          </a:xfrm>
        </p:spPr>
        <p:txBody>
          <a:bodyPr/>
          <a:lstStyle/>
          <a:p>
            <a:fld id="{13892CAB-B738-49B2-9EED-CDCEC12AC3FA}" type="slidenum">
              <a:rPr lang="en-US" smtClean="0"/>
              <a:t>17</a:t>
            </a:fld>
            <a:endParaRPr lang="en-US"/>
          </a:p>
        </p:txBody>
      </p:sp>
    </p:spTree>
    <p:extLst>
      <p:ext uri="{BB962C8B-B14F-4D97-AF65-F5344CB8AC3E}">
        <p14:creationId xmlns:p14="http://schemas.microsoft.com/office/powerpoint/2010/main" val="3502254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3722-1FD7-CC3D-CFB5-0026D3EF4C6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E1A790B-BAF4-91BD-CF03-04A4A3A6B6BA}"/>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F4D65ED2-405B-54F9-35E6-146E5F5FEAB7}"/>
              </a:ext>
            </a:extLst>
          </p:cNvPr>
          <p:cNvSpPr/>
          <p:nvPr/>
        </p:nvSpPr>
        <p:spPr>
          <a:xfrm>
            <a:off x="2141929" y="102201"/>
            <a:ext cx="7782560" cy="1464921"/>
          </a:xfrm>
          <a:prstGeom prst="rect">
            <a:avLst/>
          </a:prstGeom>
          <a:noFill/>
          <a:ln/>
        </p:spPr>
        <p:txBody>
          <a:bodyPr wrap="square" lIns="0" tIns="0" rIns="0" bIns="0" rtlCol="0" anchor="t"/>
          <a:lstStyle/>
          <a:p>
            <a:pPr algn="ctr">
              <a:lnSpc>
                <a:spcPts val="5950"/>
              </a:lnSpc>
            </a:pPr>
            <a:r>
              <a:rPr lang="en-GB" sz="4000" b="1" i="0" dirty="0">
                <a:solidFill>
                  <a:schemeClr val="tx2"/>
                </a:solidFill>
                <a:effectLst/>
                <a:latin typeface="DeepSeek-CJK-patch"/>
              </a:rPr>
              <a:t>Growth Rate </a:t>
            </a: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501B0A5D-15A6-E5F5-D4C6-1F96BFFC47A1}"/>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9B603ABB-1D8B-1FA2-43DC-2419465E3F47}"/>
              </a:ext>
            </a:extLst>
          </p:cNvPr>
          <p:cNvPicPr>
            <a:picLocks noChangeAspect="1"/>
          </p:cNvPicPr>
          <p:nvPr/>
        </p:nvPicPr>
        <p:blipFill>
          <a:blip r:embed="rId2"/>
          <a:srcRect l="54220"/>
          <a:stretch/>
        </p:blipFill>
        <p:spPr>
          <a:xfrm>
            <a:off x="347776" y="126776"/>
            <a:ext cx="1091858" cy="707886"/>
          </a:xfrm>
          <a:prstGeom prst="rect">
            <a:avLst/>
          </a:prstGeom>
        </p:spPr>
      </p:pic>
      <p:sp>
        <p:nvSpPr>
          <p:cNvPr id="7" name="TextBox 6">
            <a:extLst>
              <a:ext uri="{FF2B5EF4-FFF2-40B4-BE49-F238E27FC236}">
                <a16:creationId xmlns:a16="http://schemas.microsoft.com/office/drawing/2014/main" id="{6B275F39-67C5-ADBF-A93A-13B64E71C282}"/>
              </a:ext>
            </a:extLst>
          </p:cNvPr>
          <p:cNvSpPr txBox="1"/>
          <p:nvPr/>
        </p:nvSpPr>
        <p:spPr>
          <a:xfrm>
            <a:off x="788567" y="2479078"/>
            <a:ext cx="4795895" cy="2336537"/>
          </a:xfrm>
          <a:prstGeom prst="rect">
            <a:avLst/>
          </a:prstGeom>
          <a:noFill/>
        </p:spPr>
        <p:txBody>
          <a:bodyPr wrap="square">
            <a:spAutoFit/>
          </a:bodyPr>
          <a:lstStyle/>
          <a:p>
            <a:pPr algn="l">
              <a:lnSpc>
                <a:spcPts val="2143"/>
              </a:lnSpc>
              <a:spcBef>
                <a:spcPts val="1029"/>
              </a:spcBef>
              <a:spcAft>
                <a:spcPts val="1029"/>
              </a:spcAft>
            </a:pPr>
            <a:r>
              <a:rPr lang="en-GB" sz="2000" b="1" i="0" dirty="0">
                <a:solidFill>
                  <a:srgbClr val="404040"/>
                </a:solidFill>
                <a:effectLst/>
                <a:latin typeface="DeepSeek-CJK-patch"/>
              </a:rPr>
              <a:t>Growth : 2017 , 2018</a:t>
            </a:r>
          </a:p>
          <a:p>
            <a:pPr algn="l">
              <a:lnSpc>
                <a:spcPts val="2143"/>
              </a:lnSpc>
              <a:spcBef>
                <a:spcPts val="1029"/>
              </a:spcBef>
              <a:spcAft>
                <a:spcPts val="1029"/>
              </a:spcAft>
            </a:pPr>
            <a:r>
              <a:rPr lang="en-GB" sz="2000" b="1" i="0" dirty="0">
                <a:solidFill>
                  <a:srgbClr val="404040"/>
                </a:solidFill>
                <a:effectLst/>
                <a:latin typeface="DeepSeek-CJK-patch"/>
              </a:rPr>
              <a:t>20.3% Growth</a:t>
            </a:r>
            <a:r>
              <a:rPr lang="en-GB" sz="2000" b="0" i="0" dirty="0">
                <a:solidFill>
                  <a:srgbClr val="404040"/>
                </a:solidFill>
                <a:effectLst/>
                <a:latin typeface="DeepSeek-CJK-patch"/>
              </a:rPr>
              <a:t>: Strong recovery from 2017’s.</a:t>
            </a:r>
          </a:p>
          <a:p>
            <a:pPr algn="l">
              <a:lnSpc>
                <a:spcPts val="2143"/>
              </a:lnSpc>
              <a:spcBef>
                <a:spcPts val="300"/>
              </a:spcBef>
              <a:spcAft>
                <a:spcPts val="1029"/>
              </a:spcAft>
            </a:pPr>
            <a:r>
              <a:rPr lang="en-GB" sz="2000" b="1" i="0" dirty="0">
                <a:solidFill>
                  <a:srgbClr val="404040"/>
                </a:solidFill>
                <a:effectLst/>
                <a:latin typeface="DeepSeek-CJK-patch"/>
              </a:rPr>
              <a:t>Peak Performance</a:t>
            </a:r>
            <a:r>
              <a:rPr lang="en-GB" sz="2000" b="0" i="0" dirty="0">
                <a:solidFill>
                  <a:srgbClr val="404040"/>
                </a:solidFill>
                <a:effectLst/>
                <a:latin typeface="DeepSeek-CJK-patch"/>
              </a:rPr>
              <a:t>: 2018 is the best year in your dataset.</a:t>
            </a:r>
          </a:p>
          <a:p>
            <a:pPr>
              <a:buNone/>
            </a:pPr>
            <a:br>
              <a:rPr lang="en-GB" sz="2000" dirty="0"/>
            </a:br>
            <a:endParaRPr lang="en-GB" sz="2000" b="0" i="0" dirty="0">
              <a:solidFill>
                <a:srgbClr val="404040"/>
              </a:solidFill>
              <a:effectLst/>
              <a:latin typeface="DeepSeek-CJK-patch"/>
            </a:endParaRPr>
          </a:p>
        </p:txBody>
      </p:sp>
      <p:pic>
        <p:nvPicPr>
          <p:cNvPr id="8" name="Picture 7">
            <a:extLst>
              <a:ext uri="{FF2B5EF4-FFF2-40B4-BE49-F238E27FC236}">
                <a16:creationId xmlns:a16="http://schemas.microsoft.com/office/drawing/2014/main" id="{B937548F-1636-1600-F378-28AB4D906256}"/>
              </a:ext>
            </a:extLst>
          </p:cNvPr>
          <p:cNvPicPr>
            <a:picLocks noChangeAspect="1"/>
          </p:cNvPicPr>
          <p:nvPr/>
        </p:nvPicPr>
        <p:blipFill>
          <a:blip r:embed="rId3"/>
          <a:stretch>
            <a:fillRect/>
          </a:stretch>
        </p:blipFill>
        <p:spPr>
          <a:xfrm>
            <a:off x="6513761" y="1938129"/>
            <a:ext cx="4401164" cy="2981741"/>
          </a:xfrm>
          <a:prstGeom prst="rect">
            <a:avLst/>
          </a:prstGeom>
        </p:spPr>
      </p:pic>
    </p:spTree>
    <p:extLst>
      <p:ext uri="{BB962C8B-B14F-4D97-AF65-F5344CB8AC3E}">
        <p14:creationId xmlns:p14="http://schemas.microsoft.com/office/powerpoint/2010/main" val="42038933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0523DF-1E72-F8BF-FEC0-627ABB8A033F}"/>
              </a:ext>
            </a:extLst>
          </p:cNvPr>
          <p:cNvSpPr/>
          <p:nvPr/>
        </p:nvSpPr>
        <p:spPr>
          <a:xfrm flipH="1">
            <a:off x="331806" y="177864"/>
            <a:ext cx="11454909" cy="6319709"/>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accent5">
                  <a:lumMod val="50000"/>
                </a:schemeClr>
              </a:solidFill>
              <a:latin typeface="+mj-lt"/>
              <a:ea typeface="Gagalin"/>
              <a:cs typeface="Gagalin"/>
              <a:sym typeface="Gagalin"/>
            </a:endParaRPr>
          </a:p>
        </p:txBody>
      </p:sp>
      <p:sp>
        <p:nvSpPr>
          <p:cNvPr id="5" name="Text 1">
            <a:extLst>
              <a:ext uri="{FF2B5EF4-FFF2-40B4-BE49-F238E27FC236}">
                <a16:creationId xmlns:a16="http://schemas.microsoft.com/office/drawing/2014/main" id="{DAD01FF2-1866-637A-CA9B-2C0093652D85}"/>
              </a:ext>
            </a:extLst>
          </p:cNvPr>
          <p:cNvSpPr/>
          <p:nvPr/>
        </p:nvSpPr>
        <p:spPr>
          <a:xfrm>
            <a:off x="848653" y="1795394"/>
            <a:ext cx="4013692" cy="28218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400" dirty="0">
                <a:solidFill>
                  <a:schemeClr val="accent5">
                    <a:lumMod val="50000"/>
                  </a:schemeClr>
                </a:solidFill>
                <a:latin typeface="Kanit Light" pitchFamily="34" charset="0"/>
                <a:ea typeface="Kanit Light" pitchFamily="34" charset="-122"/>
                <a:cs typeface="Kanit Light" pitchFamily="34" charset="-120"/>
              </a:rPr>
              <a:t>Pharmaceutical Industry</a:t>
            </a:r>
            <a:endParaRPr lang="en-US" sz="2400" dirty="0">
              <a:solidFill>
                <a:schemeClr val="accent5">
                  <a:lumMod val="50000"/>
                </a:schemeClr>
              </a:solidFill>
            </a:endParaRPr>
          </a:p>
        </p:txBody>
      </p:sp>
      <p:sp>
        <p:nvSpPr>
          <p:cNvPr id="6" name="Text 2">
            <a:extLst>
              <a:ext uri="{FF2B5EF4-FFF2-40B4-BE49-F238E27FC236}">
                <a16:creationId xmlns:a16="http://schemas.microsoft.com/office/drawing/2014/main" id="{1E3D8922-68CA-2719-5F81-8A1BDC656A14}"/>
              </a:ext>
            </a:extLst>
          </p:cNvPr>
          <p:cNvSpPr/>
          <p:nvPr/>
        </p:nvSpPr>
        <p:spPr>
          <a:xfrm>
            <a:off x="480189" y="2365400"/>
            <a:ext cx="3828461" cy="35845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dirty="0">
                <a:solidFill>
                  <a:schemeClr val="accent5">
                    <a:lumMod val="50000"/>
                  </a:schemeClr>
                </a:solidFill>
                <a:latin typeface="Martel Sans" pitchFamily="34" charset="0"/>
                <a:ea typeface="Martel Sans" pitchFamily="34" charset="-122"/>
                <a:cs typeface="Martel Sans" pitchFamily="34" charset="-120"/>
              </a:rPr>
              <a:t>Simulate molecular behavior accurately</a:t>
            </a:r>
            <a:endParaRPr lang="en-US" dirty="0">
              <a:solidFill>
                <a:schemeClr val="accent5">
                  <a:lumMod val="50000"/>
                </a:schemeClr>
              </a:solidFill>
            </a:endParaRPr>
          </a:p>
        </p:txBody>
      </p:sp>
      <p:sp>
        <p:nvSpPr>
          <p:cNvPr id="7" name="Text 3">
            <a:extLst>
              <a:ext uri="{FF2B5EF4-FFF2-40B4-BE49-F238E27FC236}">
                <a16:creationId xmlns:a16="http://schemas.microsoft.com/office/drawing/2014/main" id="{2EAA83DA-D7A2-5649-B66E-0C6A7FA7380C}"/>
              </a:ext>
            </a:extLst>
          </p:cNvPr>
          <p:cNvSpPr/>
          <p:nvPr/>
        </p:nvSpPr>
        <p:spPr>
          <a:xfrm>
            <a:off x="480189" y="3170499"/>
            <a:ext cx="3828461" cy="94137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dirty="0">
                <a:solidFill>
                  <a:schemeClr val="accent5">
                    <a:lumMod val="50000"/>
                  </a:schemeClr>
                </a:solidFill>
                <a:latin typeface="Martel Sans" pitchFamily="34" charset="0"/>
                <a:ea typeface="Martel Sans" pitchFamily="34" charset="-122"/>
                <a:cs typeface="Martel Sans" pitchFamily="34" charset="-120"/>
              </a:rPr>
              <a:t>Accelerate drug discovery for tough diseases</a:t>
            </a:r>
            <a:endParaRPr lang="en-US" dirty="0">
              <a:solidFill>
                <a:schemeClr val="accent5">
                  <a:lumMod val="50000"/>
                </a:schemeClr>
              </a:solidFill>
            </a:endParaRPr>
          </a:p>
        </p:txBody>
      </p:sp>
      <p:sp>
        <p:nvSpPr>
          <p:cNvPr id="8" name="Text 4">
            <a:extLst>
              <a:ext uri="{FF2B5EF4-FFF2-40B4-BE49-F238E27FC236}">
                <a16:creationId xmlns:a16="http://schemas.microsoft.com/office/drawing/2014/main" id="{24C1BF4B-14DF-8317-1240-9FD9FB90F71B}"/>
              </a:ext>
            </a:extLst>
          </p:cNvPr>
          <p:cNvSpPr/>
          <p:nvPr/>
        </p:nvSpPr>
        <p:spPr>
          <a:xfrm>
            <a:off x="4932379" y="1786859"/>
            <a:ext cx="1854063" cy="17499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400" dirty="0">
                <a:solidFill>
                  <a:schemeClr val="accent5">
                    <a:lumMod val="50000"/>
                  </a:schemeClr>
                </a:solidFill>
                <a:latin typeface="Kanit Light" pitchFamily="34" charset="0"/>
                <a:ea typeface="Kanit Light" pitchFamily="34" charset="-122"/>
                <a:cs typeface="Kanit Light" pitchFamily="34" charset="-120"/>
              </a:rPr>
              <a:t>Chemistry </a:t>
            </a:r>
            <a:endParaRPr lang="en-US" sz="2400" dirty="0">
              <a:solidFill>
                <a:schemeClr val="accent5">
                  <a:lumMod val="50000"/>
                </a:schemeClr>
              </a:solidFill>
            </a:endParaRPr>
          </a:p>
        </p:txBody>
      </p:sp>
      <p:sp>
        <p:nvSpPr>
          <p:cNvPr id="9" name="Text 5">
            <a:extLst>
              <a:ext uri="{FF2B5EF4-FFF2-40B4-BE49-F238E27FC236}">
                <a16:creationId xmlns:a16="http://schemas.microsoft.com/office/drawing/2014/main" id="{65EF8991-A01B-10C2-853C-0BDB3E693604}"/>
              </a:ext>
            </a:extLst>
          </p:cNvPr>
          <p:cNvSpPr/>
          <p:nvPr/>
        </p:nvSpPr>
        <p:spPr>
          <a:xfrm>
            <a:off x="4614561" y="2365400"/>
            <a:ext cx="3806836" cy="35845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dirty="0">
                <a:solidFill>
                  <a:schemeClr val="accent5">
                    <a:lumMod val="50000"/>
                  </a:schemeClr>
                </a:solidFill>
                <a:latin typeface="Martel Sans" pitchFamily="34" charset="0"/>
                <a:ea typeface="Martel Sans" pitchFamily="34" charset="-122"/>
                <a:cs typeface="Martel Sans" pitchFamily="34" charset="-120"/>
              </a:rPr>
              <a:t>Study molecular interactions deeply</a:t>
            </a:r>
            <a:endParaRPr lang="en-US" dirty="0">
              <a:solidFill>
                <a:schemeClr val="accent5">
                  <a:lumMod val="50000"/>
                </a:schemeClr>
              </a:solidFill>
            </a:endParaRPr>
          </a:p>
        </p:txBody>
      </p:sp>
      <p:sp>
        <p:nvSpPr>
          <p:cNvPr id="10" name="Text 6">
            <a:extLst>
              <a:ext uri="{FF2B5EF4-FFF2-40B4-BE49-F238E27FC236}">
                <a16:creationId xmlns:a16="http://schemas.microsoft.com/office/drawing/2014/main" id="{A146B6F4-34F8-9359-4212-A44E84F61626}"/>
              </a:ext>
            </a:extLst>
          </p:cNvPr>
          <p:cNvSpPr/>
          <p:nvPr/>
        </p:nvSpPr>
        <p:spPr>
          <a:xfrm>
            <a:off x="4614561" y="3170500"/>
            <a:ext cx="3806836" cy="35845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dirty="0">
                <a:solidFill>
                  <a:schemeClr val="accent5">
                    <a:lumMod val="50000"/>
                  </a:schemeClr>
                </a:solidFill>
                <a:latin typeface="Martel Sans" pitchFamily="34" charset="0"/>
                <a:ea typeface="Martel Sans" pitchFamily="34" charset="-122"/>
                <a:cs typeface="Martel Sans" pitchFamily="34" charset="-120"/>
              </a:rPr>
              <a:t>Develop solutions for carbon emission reduction</a:t>
            </a:r>
            <a:endParaRPr lang="en-US" dirty="0">
              <a:solidFill>
                <a:schemeClr val="accent5">
                  <a:lumMod val="50000"/>
                </a:schemeClr>
              </a:solidFill>
            </a:endParaRPr>
          </a:p>
        </p:txBody>
      </p:sp>
      <p:sp>
        <p:nvSpPr>
          <p:cNvPr id="11" name="Text 7">
            <a:extLst>
              <a:ext uri="{FF2B5EF4-FFF2-40B4-BE49-F238E27FC236}">
                <a16:creationId xmlns:a16="http://schemas.microsoft.com/office/drawing/2014/main" id="{46B613D5-E33D-3A2B-54D9-2814BE6A4D03}"/>
              </a:ext>
            </a:extLst>
          </p:cNvPr>
          <p:cNvSpPr/>
          <p:nvPr/>
        </p:nvSpPr>
        <p:spPr>
          <a:xfrm>
            <a:off x="9113195" y="1846237"/>
            <a:ext cx="2489832" cy="61019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400" dirty="0">
                <a:solidFill>
                  <a:schemeClr val="accent5">
                    <a:lumMod val="50000"/>
                  </a:schemeClr>
                </a:solidFill>
                <a:latin typeface="Kanit Light" pitchFamily="34" charset="0"/>
                <a:ea typeface="Kanit Light" pitchFamily="34" charset="-122"/>
                <a:cs typeface="Kanit Light" pitchFamily="34" charset="-120"/>
              </a:rPr>
              <a:t>Machine Learning</a:t>
            </a:r>
            <a:endParaRPr lang="en-US" sz="2400" dirty="0">
              <a:solidFill>
                <a:schemeClr val="accent5">
                  <a:lumMod val="50000"/>
                </a:schemeClr>
              </a:solidFill>
            </a:endParaRPr>
          </a:p>
        </p:txBody>
      </p:sp>
      <p:sp>
        <p:nvSpPr>
          <p:cNvPr id="12" name="Text 8">
            <a:extLst>
              <a:ext uri="{FF2B5EF4-FFF2-40B4-BE49-F238E27FC236}">
                <a16:creationId xmlns:a16="http://schemas.microsoft.com/office/drawing/2014/main" id="{A170AD14-D23C-2270-9FA2-D1ECD8B31118}"/>
              </a:ext>
            </a:extLst>
          </p:cNvPr>
          <p:cNvSpPr/>
          <p:nvPr/>
        </p:nvSpPr>
        <p:spPr>
          <a:xfrm>
            <a:off x="8748932" y="2415122"/>
            <a:ext cx="3493481" cy="62495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dirty="0">
                <a:solidFill>
                  <a:schemeClr val="accent5">
                    <a:lumMod val="50000"/>
                  </a:schemeClr>
                </a:solidFill>
                <a:latin typeface="Martel Sans" pitchFamily="34" charset="0"/>
                <a:ea typeface="Martel Sans" pitchFamily="34" charset="-122"/>
                <a:cs typeface="Martel Sans" pitchFamily="34" charset="-120"/>
              </a:rPr>
              <a:t>Process vast data efficiently</a:t>
            </a:r>
            <a:endParaRPr lang="en-US" dirty="0">
              <a:solidFill>
                <a:schemeClr val="accent5">
                  <a:lumMod val="50000"/>
                </a:schemeClr>
              </a:solidFill>
            </a:endParaRPr>
          </a:p>
        </p:txBody>
      </p:sp>
      <p:sp>
        <p:nvSpPr>
          <p:cNvPr id="13" name="Text 9">
            <a:extLst>
              <a:ext uri="{FF2B5EF4-FFF2-40B4-BE49-F238E27FC236}">
                <a16:creationId xmlns:a16="http://schemas.microsoft.com/office/drawing/2014/main" id="{A650AEF3-1F94-DF1C-A90B-B76BEE461AF8}"/>
              </a:ext>
            </a:extLst>
          </p:cNvPr>
          <p:cNvSpPr/>
          <p:nvPr/>
        </p:nvSpPr>
        <p:spPr>
          <a:xfrm>
            <a:off x="8748932" y="2857320"/>
            <a:ext cx="3493481" cy="124990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dirty="0">
                <a:solidFill>
                  <a:schemeClr val="accent5">
                    <a:lumMod val="50000"/>
                  </a:schemeClr>
                </a:solidFill>
                <a:latin typeface="Martel Sans" pitchFamily="34" charset="0"/>
                <a:ea typeface="Martel Sans" pitchFamily="34" charset="-122"/>
                <a:cs typeface="Martel Sans" pitchFamily="34" charset="-120"/>
              </a:rPr>
              <a:t>Enable faster, energy-saving algorithms</a:t>
            </a:r>
            <a:endParaRPr lang="en-US" dirty="0">
              <a:solidFill>
                <a:schemeClr val="accent5">
                  <a:lumMod val="50000"/>
                </a:schemeClr>
              </a:solidFill>
            </a:endParaRPr>
          </a:p>
        </p:txBody>
      </p:sp>
      <p:sp>
        <p:nvSpPr>
          <p:cNvPr id="14" name="Rectangle 13">
            <a:extLst>
              <a:ext uri="{FF2B5EF4-FFF2-40B4-BE49-F238E27FC236}">
                <a16:creationId xmlns:a16="http://schemas.microsoft.com/office/drawing/2014/main" id="{9C9E1B3E-FCE4-64B9-D35F-18C075B5C6CA}"/>
              </a:ext>
            </a:extLst>
          </p:cNvPr>
          <p:cNvSpPr/>
          <p:nvPr/>
        </p:nvSpPr>
        <p:spPr>
          <a:xfrm>
            <a:off x="432270" y="1503421"/>
            <a:ext cx="11255261" cy="2821828"/>
          </a:xfrm>
          <a:prstGeom prst="rect">
            <a:avLst/>
          </a:prstGeom>
          <a:noFill/>
          <a:ln w="63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accent5">
                  <a:lumMod val="50000"/>
                </a:schemeClr>
              </a:solidFill>
            </a:endParaRPr>
          </a:p>
        </p:txBody>
      </p:sp>
      <p:cxnSp>
        <p:nvCxnSpPr>
          <p:cNvPr id="15" name="Straight Connector 14">
            <a:extLst>
              <a:ext uri="{FF2B5EF4-FFF2-40B4-BE49-F238E27FC236}">
                <a16:creationId xmlns:a16="http://schemas.microsoft.com/office/drawing/2014/main" id="{A37EE26A-92F7-2ED4-CCB1-E143A3E86469}"/>
              </a:ext>
            </a:extLst>
          </p:cNvPr>
          <p:cNvCxnSpPr>
            <a:cxnSpLocks/>
          </p:cNvCxnSpPr>
          <p:nvPr/>
        </p:nvCxnSpPr>
        <p:spPr>
          <a:xfrm>
            <a:off x="4192018" y="1537397"/>
            <a:ext cx="0" cy="2831934"/>
          </a:xfrm>
          <a:prstGeom prst="line">
            <a:avLst/>
          </a:prstGeom>
          <a:ln w="63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44D127C-3892-2C95-523B-1023EF5A31E9}"/>
              </a:ext>
            </a:extLst>
          </p:cNvPr>
          <p:cNvCxnSpPr>
            <a:cxnSpLocks/>
          </p:cNvCxnSpPr>
          <p:nvPr/>
        </p:nvCxnSpPr>
        <p:spPr>
          <a:xfrm>
            <a:off x="8357434" y="1518889"/>
            <a:ext cx="0" cy="2831934"/>
          </a:xfrm>
          <a:prstGeom prst="line">
            <a:avLst/>
          </a:prstGeom>
          <a:ln w="63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grpSp>
        <p:nvGrpSpPr>
          <p:cNvPr id="17" name="Google Shape;9923;p58">
            <a:extLst>
              <a:ext uri="{FF2B5EF4-FFF2-40B4-BE49-F238E27FC236}">
                <a16:creationId xmlns:a16="http://schemas.microsoft.com/office/drawing/2014/main" id="{391852BF-1B55-16B5-6305-E5CEE138E6B9}"/>
              </a:ext>
            </a:extLst>
          </p:cNvPr>
          <p:cNvGrpSpPr/>
          <p:nvPr/>
        </p:nvGrpSpPr>
        <p:grpSpPr>
          <a:xfrm>
            <a:off x="4280302" y="1708124"/>
            <a:ext cx="492315" cy="490944"/>
            <a:chOff x="4675986" y="2745684"/>
            <a:chExt cx="381346" cy="368644"/>
          </a:xfrm>
        </p:grpSpPr>
        <p:sp>
          <p:nvSpPr>
            <p:cNvPr id="18" name="Google Shape;9924;p58">
              <a:extLst>
                <a:ext uri="{FF2B5EF4-FFF2-40B4-BE49-F238E27FC236}">
                  <a16:creationId xmlns:a16="http://schemas.microsoft.com/office/drawing/2014/main" id="{EDE76AD4-9B7C-54DB-19CA-D014A54E71FA}"/>
                </a:ext>
              </a:extLst>
            </p:cNvPr>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19" name="Google Shape;9925;p58">
              <a:extLst>
                <a:ext uri="{FF2B5EF4-FFF2-40B4-BE49-F238E27FC236}">
                  <a16:creationId xmlns:a16="http://schemas.microsoft.com/office/drawing/2014/main" id="{485422A1-C7F0-A0D2-B204-2F6B22D3BAAA}"/>
                </a:ext>
              </a:extLst>
            </p:cNvPr>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grpSp>
      <p:grpSp>
        <p:nvGrpSpPr>
          <p:cNvPr id="20" name="Google Shape;10427;p59">
            <a:extLst>
              <a:ext uri="{FF2B5EF4-FFF2-40B4-BE49-F238E27FC236}">
                <a16:creationId xmlns:a16="http://schemas.microsoft.com/office/drawing/2014/main" id="{DE030F58-B58B-38C6-2978-B1F3DBEB580F}"/>
              </a:ext>
            </a:extLst>
          </p:cNvPr>
          <p:cNvGrpSpPr/>
          <p:nvPr/>
        </p:nvGrpSpPr>
        <p:grpSpPr>
          <a:xfrm>
            <a:off x="489812" y="1735534"/>
            <a:ext cx="297504" cy="414157"/>
            <a:chOff x="5829984" y="3350032"/>
            <a:chExt cx="220755" cy="352348"/>
          </a:xfrm>
        </p:grpSpPr>
        <p:sp>
          <p:nvSpPr>
            <p:cNvPr id="21" name="Google Shape;10428;p59">
              <a:extLst>
                <a:ext uri="{FF2B5EF4-FFF2-40B4-BE49-F238E27FC236}">
                  <a16:creationId xmlns:a16="http://schemas.microsoft.com/office/drawing/2014/main" id="{21E45205-F967-71FC-EC3B-D056F8735C8F}"/>
                </a:ext>
              </a:extLst>
            </p:cNvPr>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22" name="Google Shape;10429;p59">
              <a:extLst>
                <a:ext uri="{FF2B5EF4-FFF2-40B4-BE49-F238E27FC236}">
                  <a16:creationId xmlns:a16="http://schemas.microsoft.com/office/drawing/2014/main" id="{F1AF00F7-29BA-59BA-6AA8-E70E13993B1C}"/>
                </a:ext>
              </a:extLst>
            </p:cNvPr>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23" name="Google Shape;10430;p59">
              <a:extLst>
                <a:ext uri="{FF2B5EF4-FFF2-40B4-BE49-F238E27FC236}">
                  <a16:creationId xmlns:a16="http://schemas.microsoft.com/office/drawing/2014/main" id="{AF1AE072-7C69-9618-DA92-6FAF93E50CBE}"/>
                </a:ext>
              </a:extLst>
            </p:cNvPr>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24" name="Google Shape;10431;p59">
              <a:extLst>
                <a:ext uri="{FF2B5EF4-FFF2-40B4-BE49-F238E27FC236}">
                  <a16:creationId xmlns:a16="http://schemas.microsoft.com/office/drawing/2014/main" id="{562A54D6-7B6A-7633-659B-5B0E64E16F55}"/>
                </a:ext>
              </a:extLst>
            </p:cNvPr>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grpSp>
      <p:grpSp>
        <p:nvGrpSpPr>
          <p:cNvPr id="25" name="Google Shape;11696;p61">
            <a:extLst>
              <a:ext uri="{FF2B5EF4-FFF2-40B4-BE49-F238E27FC236}">
                <a16:creationId xmlns:a16="http://schemas.microsoft.com/office/drawing/2014/main" id="{D8246A93-158A-5367-8241-A89473C889E0}"/>
              </a:ext>
            </a:extLst>
          </p:cNvPr>
          <p:cNvGrpSpPr/>
          <p:nvPr/>
        </p:nvGrpSpPr>
        <p:grpSpPr>
          <a:xfrm>
            <a:off x="8472912" y="1779081"/>
            <a:ext cx="465373" cy="425444"/>
            <a:chOff x="3527780" y="2885263"/>
            <a:chExt cx="347435" cy="345534"/>
          </a:xfrm>
        </p:grpSpPr>
        <p:sp>
          <p:nvSpPr>
            <p:cNvPr id="26" name="Google Shape;11697;p61">
              <a:extLst>
                <a:ext uri="{FF2B5EF4-FFF2-40B4-BE49-F238E27FC236}">
                  <a16:creationId xmlns:a16="http://schemas.microsoft.com/office/drawing/2014/main" id="{9CFB8438-BAD5-37B1-6EF1-B86A2DA59473}"/>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27" name="Google Shape;11698;p61">
              <a:extLst>
                <a:ext uri="{FF2B5EF4-FFF2-40B4-BE49-F238E27FC236}">
                  <a16:creationId xmlns:a16="http://schemas.microsoft.com/office/drawing/2014/main" id="{C13E5E24-D3AA-E145-76ED-18C9CAC34C31}"/>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28" name="Google Shape;11699;p61">
              <a:extLst>
                <a:ext uri="{FF2B5EF4-FFF2-40B4-BE49-F238E27FC236}">
                  <a16:creationId xmlns:a16="http://schemas.microsoft.com/office/drawing/2014/main" id="{63C99BB6-8910-3265-AE68-4815F8E53A1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29" name="Google Shape;11700;p61">
              <a:extLst>
                <a:ext uri="{FF2B5EF4-FFF2-40B4-BE49-F238E27FC236}">
                  <a16:creationId xmlns:a16="http://schemas.microsoft.com/office/drawing/2014/main" id="{0D172716-41FA-3E3F-970D-0F2D7FCC2261}"/>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30" name="Google Shape;11701;p61">
              <a:extLst>
                <a:ext uri="{FF2B5EF4-FFF2-40B4-BE49-F238E27FC236}">
                  <a16:creationId xmlns:a16="http://schemas.microsoft.com/office/drawing/2014/main" id="{C3563616-1A73-9CE9-8358-CE5DE0A48483}"/>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31" name="Google Shape;11702;p61">
              <a:extLst>
                <a:ext uri="{FF2B5EF4-FFF2-40B4-BE49-F238E27FC236}">
                  <a16:creationId xmlns:a16="http://schemas.microsoft.com/office/drawing/2014/main" id="{0D15C7C9-EE89-F863-ABBF-1579EF0D500C}"/>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32" name="Google Shape;11703;p61">
              <a:extLst>
                <a:ext uri="{FF2B5EF4-FFF2-40B4-BE49-F238E27FC236}">
                  <a16:creationId xmlns:a16="http://schemas.microsoft.com/office/drawing/2014/main" id="{567F2FDC-BDED-441A-56D8-A27653317171}"/>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33" name="Google Shape;11704;p61">
              <a:extLst>
                <a:ext uri="{FF2B5EF4-FFF2-40B4-BE49-F238E27FC236}">
                  <a16:creationId xmlns:a16="http://schemas.microsoft.com/office/drawing/2014/main" id="{A4EC10FB-8796-25E6-2F72-EFDF2AA63D58}"/>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34" name="Google Shape;11705;p61">
              <a:extLst>
                <a:ext uri="{FF2B5EF4-FFF2-40B4-BE49-F238E27FC236}">
                  <a16:creationId xmlns:a16="http://schemas.microsoft.com/office/drawing/2014/main" id="{32E7322B-F7A7-7316-2777-30C52C1CCE9D}"/>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35" name="Google Shape;11706;p61">
              <a:extLst>
                <a:ext uri="{FF2B5EF4-FFF2-40B4-BE49-F238E27FC236}">
                  <a16:creationId xmlns:a16="http://schemas.microsoft.com/office/drawing/2014/main" id="{BE7F57D8-A5E7-10DA-C652-B81E409E6D9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36" name="Google Shape;11707;p61">
              <a:extLst>
                <a:ext uri="{FF2B5EF4-FFF2-40B4-BE49-F238E27FC236}">
                  <a16:creationId xmlns:a16="http://schemas.microsoft.com/office/drawing/2014/main" id="{1673278D-AD33-7CC8-FDF3-184E7EE3E5FD}"/>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37" name="Google Shape;11708;p61">
              <a:extLst>
                <a:ext uri="{FF2B5EF4-FFF2-40B4-BE49-F238E27FC236}">
                  <a16:creationId xmlns:a16="http://schemas.microsoft.com/office/drawing/2014/main" id="{220A6277-4557-1385-9416-707DDFD56DA5}"/>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38" name="Google Shape;11709;p61">
              <a:extLst>
                <a:ext uri="{FF2B5EF4-FFF2-40B4-BE49-F238E27FC236}">
                  <a16:creationId xmlns:a16="http://schemas.microsoft.com/office/drawing/2014/main" id="{BF2F3D7E-C5A7-E303-9240-07E6E8B76C2B}"/>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39" name="Google Shape;11710;p61">
              <a:extLst>
                <a:ext uri="{FF2B5EF4-FFF2-40B4-BE49-F238E27FC236}">
                  <a16:creationId xmlns:a16="http://schemas.microsoft.com/office/drawing/2014/main" id="{F017FA6C-9F52-D1E0-1B81-8926DE177560}"/>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40" name="Google Shape;11711;p61">
              <a:extLst>
                <a:ext uri="{FF2B5EF4-FFF2-40B4-BE49-F238E27FC236}">
                  <a16:creationId xmlns:a16="http://schemas.microsoft.com/office/drawing/2014/main" id="{E873C3FE-C7FA-F8D1-CF56-DACD784C7FEA}"/>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41" name="Google Shape;11712;p61">
              <a:extLst>
                <a:ext uri="{FF2B5EF4-FFF2-40B4-BE49-F238E27FC236}">
                  <a16:creationId xmlns:a16="http://schemas.microsoft.com/office/drawing/2014/main" id="{5967012B-92D4-BFD4-39AF-DAE60C307043}"/>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42" name="Google Shape;11713;p61">
              <a:extLst>
                <a:ext uri="{FF2B5EF4-FFF2-40B4-BE49-F238E27FC236}">
                  <a16:creationId xmlns:a16="http://schemas.microsoft.com/office/drawing/2014/main" id="{8D3D4A39-61DD-7FBE-8C9B-4B50AC7C71D8}"/>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43" name="Google Shape;11714;p61">
              <a:extLst>
                <a:ext uri="{FF2B5EF4-FFF2-40B4-BE49-F238E27FC236}">
                  <a16:creationId xmlns:a16="http://schemas.microsoft.com/office/drawing/2014/main" id="{428E9E1B-2713-18D2-D96E-DC5C94992CEB}"/>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44" name="Google Shape;11715;p61">
              <a:extLst>
                <a:ext uri="{FF2B5EF4-FFF2-40B4-BE49-F238E27FC236}">
                  <a16:creationId xmlns:a16="http://schemas.microsoft.com/office/drawing/2014/main" id="{0ED6451A-142A-ECA4-7D32-C6F373234FAF}"/>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45" name="Google Shape;11716;p61">
              <a:extLst>
                <a:ext uri="{FF2B5EF4-FFF2-40B4-BE49-F238E27FC236}">
                  <a16:creationId xmlns:a16="http://schemas.microsoft.com/office/drawing/2014/main" id="{95313F21-7C04-4AAC-3ACE-0C55C971456C}"/>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46" name="Google Shape;11717;p61">
              <a:extLst>
                <a:ext uri="{FF2B5EF4-FFF2-40B4-BE49-F238E27FC236}">
                  <a16:creationId xmlns:a16="http://schemas.microsoft.com/office/drawing/2014/main" id="{8A9D369E-D779-4487-4FEF-4E7F932D769B}"/>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47" name="Google Shape;11718;p61">
              <a:extLst>
                <a:ext uri="{FF2B5EF4-FFF2-40B4-BE49-F238E27FC236}">
                  <a16:creationId xmlns:a16="http://schemas.microsoft.com/office/drawing/2014/main" id="{BC752C81-E943-285A-32F5-14E4E36FB80A}"/>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sp>
          <p:nvSpPr>
            <p:cNvPr id="48" name="Google Shape;11719;p61">
              <a:extLst>
                <a:ext uri="{FF2B5EF4-FFF2-40B4-BE49-F238E27FC236}">
                  <a16:creationId xmlns:a16="http://schemas.microsoft.com/office/drawing/2014/main" id="{C5E99C7F-BDD2-799B-1915-5C32E04E38CA}"/>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accent5">
                    <a:lumMod val="50000"/>
                  </a:schemeClr>
                </a:solidFill>
              </a:endParaRPr>
            </a:p>
          </p:txBody>
        </p:sp>
      </p:grpSp>
      <p:pic>
        <p:nvPicPr>
          <p:cNvPr id="49" name="Picture 48">
            <a:extLst>
              <a:ext uri="{FF2B5EF4-FFF2-40B4-BE49-F238E27FC236}">
                <a16:creationId xmlns:a16="http://schemas.microsoft.com/office/drawing/2014/main" id="{EBFAC8D1-340F-28C6-1D87-00877E1280CF}"/>
              </a:ext>
            </a:extLst>
          </p:cNvPr>
          <p:cNvPicPr>
            <a:picLocks noChangeAspect="1"/>
          </p:cNvPicPr>
          <p:nvPr/>
        </p:nvPicPr>
        <p:blipFill>
          <a:blip r:embed="rId2"/>
          <a:stretch>
            <a:fillRect/>
          </a:stretch>
        </p:blipFill>
        <p:spPr>
          <a:xfrm>
            <a:off x="742884" y="4448719"/>
            <a:ext cx="2855371" cy="1835137"/>
          </a:xfrm>
          <a:prstGeom prst="rect">
            <a:avLst/>
          </a:prstGeom>
          <a:ln>
            <a:noFill/>
          </a:ln>
          <a:effectLst>
            <a:outerShdw blurRad="190500" algn="tl" rotWithShape="0">
              <a:srgbClr val="000000">
                <a:alpha val="70000"/>
              </a:srgbClr>
            </a:outerShdw>
          </a:effectLst>
        </p:spPr>
      </p:pic>
      <p:pic>
        <p:nvPicPr>
          <p:cNvPr id="50" name="Picture 49">
            <a:extLst>
              <a:ext uri="{FF2B5EF4-FFF2-40B4-BE49-F238E27FC236}">
                <a16:creationId xmlns:a16="http://schemas.microsoft.com/office/drawing/2014/main" id="{6EB58DFA-28D8-1191-28AA-302740C91F20}"/>
              </a:ext>
            </a:extLst>
          </p:cNvPr>
          <p:cNvPicPr>
            <a:picLocks noChangeAspect="1"/>
          </p:cNvPicPr>
          <p:nvPr/>
        </p:nvPicPr>
        <p:blipFill>
          <a:blip r:embed="rId3"/>
          <a:stretch>
            <a:fillRect/>
          </a:stretch>
        </p:blipFill>
        <p:spPr>
          <a:xfrm>
            <a:off x="4899444" y="4429602"/>
            <a:ext cx="2506269" cy="1873373"/>
          </a:xfrm>
          <a:prstGeom prst="rect">
            <a:avLst/>
          </a:prstGeom>
          <a:ln>
            <a:noFill/>
          </a:ln>
          <a:effectLst>
            <a:outerShdw blurRad="190500" algn="tl" rotWithShape="0">
              <a:srgbClr val="000000">
                <a:alpha val="70000"/>
              </a:srgbClr>
            </a:outerShdw>
          </a:effectLst>
        </p:spPr>
      </p:pic>
      <p:pic>
        <p:nvPicPr>
          <p:cNvPr id="51" name="Picture 50">
            <a:extLst>
              <a:ext uri="{FF2B5EF4-FFF2-40B4-BE49-F238E27FC236}">
                <a16:creationId xmlns:a16="http://schemas.microsoft.com/office/drawing/2014/main" id="{E23591D2-DFD6-C817-8979-7E4727A4645F}"/>
              </a:ext>
            </a:extLst>
          </p:cNvPr>
          <p:cNvPicPr>
            <a:picLocks noChangeAspect="1"/>
          </p:cNvPicPr>
          <p:nvPr/>
        </p:nvPicPr>
        <p:blipFill>
          <a:blip r:embed="rId4"/>
          <a:stretch>
            <a:fillRect/>
          </a:stretch>
        </p:blipFill>
        <p:spPr>
          <a:xfrm>
            <a:off x="8736172" y="4508120"/>
            <a:ext cx="2778311" cy="1827128"/>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251CED9E-8D79-7F9C-DDDB-CC7FEEC8BD44}"/>
              </a:ext>
            </a:extLst>
          </p:cNvPr>
          <p:cNvSpPr txBox="1"/>
          <p:nvPr/>
        </p:nvSpPr>
        <p:spPr>
          <a:xfrm>
            <a:off x="713615" y="462381"/>
            <a:ext cx="10889411" cy="584775"/>
          </a:xfrm>
          <a:prstGeom prst="rect">
            <a:avLst/>
          </a:prstGeom>
          <a:noFill/>
        </p:spPr>
        <p:txBody>
          <a:bodyPr wrap="square">
            <a:spAutoFit/>
          </a:bodyPr>
          <a:lstStyle/>
          <a:p>
            <a:r>
              <a:rPr lang="en-US" altLang="en-US" sz="3200" b="1" dirty="0">
                <a:solidFill>
                  <a:schemeClr val="accent5">
                    <a:lumMod val="50000"/>
                  </a:schemeClr>
                </a:solidFill>
                <a:latin typeface="Kanit Light"/>
                <a:ea typeface="+mn-lt"/>
                <a:cs typeface="+mn-lt"/>
              </a:rPr>
              <a:t>The Advantage of Quantum Computers over Classical ones.</a:t>
            </a:r>
          </a:p>
        </p:txBody>
      </p:sp>
      <p:sp>
        <p:nvSpPr>
          <p:cNvPr id="61" name="Slide Number Placeholder 60">
            <a:extLst>
              <a:ext uri="{FF2B5EF4-FFF2-40B4-BE49-F238E27FC236}">
                <a16:creationId xmlns:a16="http://schemas.microsoft.com/office/drawing/2014/main" id="{00C9365B-0406-2A77-C804-FEFCB4483AE6}"/>
              </a:ext>
            </a:extLst>
          </p:cNvPr>
          <p:cNvSpPr>
            <a:spLocks noGrp="1"/>
          </p:cNvSpPr>
          <p:nvPr>
            <p:ph type="sldNum" sz="quarter" idx="12"/>
          </p:nvPr>
        </p:nvSpPr>
        <p:spPr>
          <a:xfrm>
            <a:off x="9035220" y="6497573"/>
            <a:ext cx="2743200" cy="365125"/>
          </a:xfrm>
        </p:spPr>
        <p:txBody>
          <a:bodyPr/>
          <a:lstStyle/>
          <a:p>
            <a:fld id="{13892CAB-B738-49B2-9EED-CDCEC12AC3FA}" type="slidenum">
              <a:rPr lang="en-US" smtClean="0"/>
              <a:t>18</a:t>
            </a:fld>
            <a:endParaRPr lang="en-US" dirty="0"/>
          </a:p>
        </p:txBody>
      </p:sp>
    </p:spTree>
    <p:extLst>
      <p:ext uri="{BB962C8B-B14F-4D97-AF65-F5344CB8AC3E}">
        <p14:creationId xmlns:p14="http://schemas.microsoft.com/office/powerpoint/2010/main" val="3482532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3201F-370F-95C6-90D7-7822B3228E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55BFBC0-0AAA-0575-4D10-48925092F982}"/>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B39E21FA-1CAE-A730-7657-BD96E4C85857}"/>
              </a:ext>
            </a:extLst>
          </p:cNvPr>
          <p:cNvSpPr/>
          <p:nvPr/>
        </p:nvSpPr>
        <p:spPr>
          <a:xfrm>
            <a:off x="2141929" y="102201"/>
            <a:ext cx="7782560" cy="1464921"/>
          </a:xfrm>
          <a:prstGeom prst="rect">
            <a:avLst/>
          </a:prstGeom>
          <a:noFill/>
          <a:ln/>
        </p:spPr>
        <p:txBody>
          <a:bodyPr wrap="square" lIns="0" tIns="0" rIns="0" bIns="0" rtlCol="0" anchor="t"/>
          <a:lstStyle/>
          <a:p>
            <a:pPr algn="ctr">
              <a:lnSpc>
                <a:spcPts val="5950"/>
              </a:lnSpc>
            </a:pPr>
            <a:r>
              <a:rPr lang="en-GB" sz="4000" b="1" dirty="0">
                <a:solidFill>
                  <a:schemeClr val="tx2"/>
                </a:solidFill>
                <a:latin typeface="Calibri" panose="020F0502020204030204"/>
              </a:rPr>
              <a:t>Customer &amp; Shipping</a:t>
            </a: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0341D547-4892-D919-8ED7-F5E810040017}"/>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61F6A452-3F92-31DD-39C1-9484522D7060}"/>
              </a:ext>
            </a:extLst>
          </p:cNvPr>
          <p:cNvPicPr>
            <a:picLocks noChangeAspect="1"/>
          </p:cNvPicPr>
          <p:nvPr/>
        </p:nvPicPr>
        <p:blipFill>
          <a:blip r:embed="rId2"/>
          <a:srcRect l="54220"/>
          <a:stretch/>
        </p:blipFill>
        <p:spPr>
          <a:xfrm>
            <a:off x="347776" y="126776"/>
            <a:ext cx="1091858" cy="707886"/>
          </a:xfrm>
          <a:prstGeom prst="rect">
            <a:avLst/>
          </a:prstGeom>
        </p:spPr>
      </p:pic>
      <p:pic>
        <p:nvPicPr>
          <p:cNvPr id="7" name="Picture 6">
            <a:extLst>
              <a:ext uri="{FF2B5EF4-FFF2-40B4-BE49-F238E27FC236}">
                <a16:creationId xmlns:a16="http://schemas.microsoft.com/office/drawing/2014/main" id="{26EA9B2A-FE82-F60A-C80F-1C951FFDA3E8}"/>
              </a:ext>
            </a:extLst>
          </p:cNvPr>
          <p:cNvPicPr>
            <a:picLocks noChangeAspect="1"/>
          </p:cNvPicPr>
          <p:nvPr/>
        </p:nvPicPr>
        <p:blipFill>
          <a:blip r:embed="rId3"/>
          <a:stretch>
            <a:fillRect/>
          </a:stretch>
        </p:blipFill>
        <p:spPr>
          <a:xfrm>
            <a:off x="1197927" y="1338580"/>
            <a:ext cx="9267825" cy="4343400"/>
          </a:xfrm>
          <a:prstGeom prst="rect">
            <a:avLst/>
          </a:prstGeom>
        </p:spPr>
      </p:pic>
    </p:spTree>
    <p:extLst>
      <p:ext uri="{BB962C8B-B14F-4D97-AF65-F5344CB8AC3E}">
        <p14:creationId xmlns:p14="http://schemas.microsoft.com/office/powerpoint/2010/main" val="1279054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D05F51-D6B5-6450-0ED1-E6941856A5D8}"/>
              </a:ext>
            </a:extLst>
          </p:cNvPr>
          <p:cNvSpPr/>
          <p:nvPr/>
        </p:nvSpPr>
        <p:spPr>
          <a:xfrm flipH="1">
            <a:off x="331807" y="177864"/>
            <a:ext cx="11475006" cy="6211166"/>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accent5">
                  <a:lumMod val="50000"/>
                </a:schemeClr>
              </a:solidFill>
              <a:latin typeface="Kanit Light"/>
              <a:ea typeface="Gagalin"/>
              <a:cs typeface="Gagalin"/>
              <a:sym typeface="Gagalin"/>
            </a:endParaRPr>
          </a:p>
        </p:txBody>
      </p:sp>
      <p:sp>
        <p:nvSpPr>
          <p:cNvPr id="6" name="TextBox 5">
            <a:extLst>
              <a:ext uri="{FF2B5EF4-FFF2-40B4-BE49-F238E27FC236}">
                <a16:creationId xmlns:a16="http://schemas.microsoft.com/office/drawing/2014/main" id="{3DA6816B-119E-6CB0-7968-C645D1690ABE}"/>
              </a:ext>
            </a:extLst>
          </p:cNvPr>
          <p:cNvSpPr txBox="1"/>
          <p:nvPr/>
        </p:nvSpPr>
        <p:spPr>
          <a:xfrm>
            <a:off x="0" y="503975"/>
            <a:ext cx="11946948" cy="584775"/>
          </a:xfrm>
          <a:prstGeom prst="rect">
            <a:avLst/>
          </a:prstGeom>
          <a:noFill/>
        </p:spPr>
        <p:txBody>
          <a:bodyPr wrap="square">
            <a:spAutoFit/>
          </a:bodyPr>
          <a:lstStyle/>
          <a:p>
            <a:pPr algn="ctr"/>
            <a:r>
              <a:rPr lang="en-US" sz="3200" b="1" dirty="0">
                <a:solidFill>
                  <a:schemeClr val="accent5">
                    <a:lumMod val="50000"/>
                  </a:schemeClr>
                </a:solidFill>
                <a:latin typeface="Kanit Light" pitchFamily="34" charset="0"/>
                <a:ea typeface="Kanit Light" pitchFamily="34" charset="-122"/>
              </a:rPr>
              <a:t>Criteria for Measuring Quantum Computer Capability</a:t>
            </a:r>
          </a:p>
        </p:txBody>
      </p:sp>
      <p:cxnSp>
        <p:nvCxnSpPr>
          <p:cNvPr id="7" name="Straight Connector 6">
            <a:extLst>
              <a:ext uri="{FF2B5EF4-FFF2-40B4-BE49-F238E27FC236}">
                <a16:creationId xmlns:a16="http://schemas.microsoft.com/office/drawing/2014/main" id="{503A4969-3538-69C7-A3A4-8BBECA5FDB0B}"/>
              </a:ext>
            </a:extLst>
          </p:cNvPr>
          <p:cNvCxnSpPr>
            <a:cxnSpLocks/>
          </p:cNvCxnSpPr>
          <p:nvPr/>
        </p:nvCxnSpPr>
        <p:spPr>
          <a:xfrm>
            <a:off x="6057900" y="1997406"/>
            <a:ext cx="0" cy="2874557"/>
          </a:xfrm>
          <a:prstGeom prst="line">
            <a:avLst/>
          </a:prstGeom>
          <a:ln w="381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32A2F3F-954B-4536-780C-6123B05CB2BD}"/>
              </a:ext>
            </a:extLst>
          </p:cNvPr>
          <p:cNvSpPr txBox="1"/>
          <p:nvPr/>
        </p:nvSpPr>
        <p:spPr>
          <a:xfrm>
            <a:off x="1290095" y="1354439"/>
            <a:ext cx="4072359" cy="728405"/>
          </a:xfrm>
          <a:prstGeom prst="rect">
            <a:avLst/>
          </a:prstGeom>
          <a:noFill/>
        </p:spPr>
        <p:txBody>
          <a:bodyPr wrap="square">
            <a:spAutoFit/>
          </a:bodyPr>
          <a:lstStyle/>
          <a:p>
            <a:endParaRPr lang="en-US" dirty="0"/>
          </a:p>
          <a:p>
            <a:pPr>
              <a:lnSpc>
                <a:spcPts val="2750"/>
              </a:lnSpc>
            </a:pPr>
            <a:r>
              <a:rPr lang="en-US" sz="2400" b="1" dirty="0">
                <a:solidFill>
                  <a:schemeClr val="accent5">
                    <a:lumMod val="50000"/>
                  </a:schemeClr>
                </a:solidFill>
                <a:latin typeface="Kanit Light" pitchFamily="34" charset="0"/>
                <a:ea typeface="Kanit Light" pitchFamily="34" charset="-122"/>
              </a:rPr>
              <a:t>Quantum Advantage</a:t>
            </a:r>
          </a:p>
        </p:txBody>
      </p:sp>
      <p:sp>
        <p:nvSpPr>
          <p:cNvPr id="11" name="TextBox 10">
            <a:extLst>
              <a:ext uri="{FF2B5EF4-FFF2-40B4-BE49-F238E27FC236}">
                <a16:creationId xmlns:a16="http://schemas.microsoft.com/office/drawing/2014/main" id="{CC3A5FCC-EB05-A3DF-E4F3-5062A30EF164}"/>
              </a:ext>
            </a:extLst>
          </p:cNvPr>
          <p:cNvSpPr txBox="1"/>
          <p:nvPr/>
        </p:nvSpPr>
        <p:spPr>
          <a:xfrm>
            <a:off x="717219" y="1997406"/>
            <a:ext cx="4599008" cy="1292662"/>
          </a:xfrm>
          <a:prstGeom prst="rect">
            <a:avLst/>
          </a:prstGeom>
          <a:noFill/>
        </p:spPr>
        <p:txBody>
          <a:bodyPr wrap="square">
            <a:spAutoFit/>
          </a:bodyPr>
          <a:lstStyle/>
          <a:p>
            <a:pPr algn="just"/>
            <a:endParaRPr lang="en-US" dirty="0"/>
          </a:p>
          <a:p>
            <a:pPr algn="just"/>
            <a:r>
              <a:rPr lang="en-US" sz="2000" dirty="0">
                <a:solidFill>
                  <a:schemeClr val="accent5">
                    <a:lumMod val="50000"/>
                  </a:schemeClr>
                </a:solidFill>
                <a:latin typeface="Martel Sans"/>
              </a:rPr>
              <a:t>Measures when a quantum computer can solve a problem faster than a classical computer</a:t>
            </a:r>
          </a:p>
        </p:txBody>
      </p:sp>
      <p:sp>
        <p:nvSpPr>
          <p:cNvPr id="13" name="TextBox 12">
            <a:extLst>
              <a:ext uri="{FF2B5EF4-FFF2-40B4-BE49-F238E27FC236}">
                <a16:creationId xmlns:a16="http://schemas.microsoft.com/office/drawing/2014/main" id="{A9E57496-2F9B-5656-77C0-6B454FC7DFFE}"/>
              </a:ext>
            </a:extLst>
          </p:cNvPr>
          <p:cNvSpPr txBox="1"/>
          <p:nvPr/>
        </p:nvSpPr>
        <p:spPr>
          <a:xfrm>
            <a:off x="7396704" y="1631438"/>
            <a:ext cx="4072360" cy="451406"/>
          </a:xfrm>
          <a:prstGeom prst="rect">
            <a:avLst/>
          </a:prstGeom>
          <a:noFill/>
        </p:spPr>
        <p:txBody>
          <a:bodyPr wrap="square">
            <a:spAutoFit/>
          </a:bodyPr>
          <a:lstStyle/>
          <a:p>
            <a:pPr>
              <a:lnSpc>
                <a:spcPts val="2750"/>
              </a:lnSpc>
            </a:pPr>
            <a:r>
              <a:rPr lang="en-US" sz="2400" b="1" dirty="0">
                <a:solidFill>
                  <a:schemeClr val="accent5">
                    <a:lumMod val="50000"/>
                  </a:schemeClr>
                </a:solidFill>
                <a:latin typeface="Kanit Light" pitchFamily="34" charset="0"/>
                <a:ea typeface="Kanit Light" pitchFamily="34" charset="-122"/>
              </a:rPr>
              <a:t>Quantum Utility</a:t>
            </a:r>
          </a:p>
        </p:txBody>
      </p:sp>
      <p:sp>
        <p:nvSpPr>
          <p:cNvPr id="15" name="TextBox 14">
            <a:extLst>
              <a:ext uri="{FF2B5EF4-FFF2-40B4-BE49-F238E27FC236}">
                <a16:creationId xmlns:a16="http://schemas.microsoft.com/office/drawing/2014/main" id="{FA47E96F-5202-86B8-9D10-9C00BA8CB454}"/>
              </a:ext>
            </a:extLst>
          </p:cNvPr>
          <p:cNvSpPr txBox="1"/>
          <p:nvPr/>
        </p:nvSpPr>
        <p:spPr>
          <a:xfrm>
            <a:off x="6591231" y="2274405"/>
            <a:ext cx="4699802" cy="1015663"/>
          </a:xfrm>
          <a:prstGeom prst="rect">
            <a:avLst/>
          </a:prstGeom>
          <a:noFill/>
        </p:spPr>
        <p:txBody>
          <a:bodyPr wrap="square">
            <a:spAutoFit/>
          </a:bodyPr>
          <a:lstStyle/>
          <a:p>
            <a:pPr algn="just"/>
            <a:r>
              <a:rPr lang="en-US" sz="2000" dirty="0">
                <a:solidFill>
                  <a:schemeClr val="accent5">
                    <a:lumMod val="50000"/>
                  </a:schemeClr>
                </a:solidFill>
                <a:latin typeface="Martel Sans"/>
              </a:rPr>
              <a:t>Whether a quantum computer can solve practical, real-world problems better than a classical computer</a:t>
            </a:r>
          </a:p>
        </p:txBody>
      </p:sp>
      <p:sp>
        <p:nvSpPr>
          <p:cNvPr id="17" name="TextBox 16">
            <a:extLst>
              <a:ext uri="{FF2B5EF4-FFF2-40B4-BE49-F238E27FC236}">
                <a16:creationId xmlns:a16="http://schemas.microsoft.com/office/drawing/2014/main" id="{105E01D8-3E28-85D0-58AF-5EAB6FD358E2}"/>
              </a:ext>
            </a:extLst>
          </p:cNvPr>
          <p:cNvSpPr txBox="1"/>
          <p:nvPr/>
        </p:nvSpPr>
        <p:spPr>
          <a:xfrm>
            <a:off x="2347734" y="5403341"/>
            <a:ext cx="9512459" cy="681405"/>
          </a:xfrm>
          <a:prstGeom prst="rect">
            <a:avLst/>
          </a:prstGeom>
          <a:noFill/>
        </p:spPr>
        <p:txBody>
          <a:bodyPr wrap="square">
            <a:spAutoFit/>
          </a:bodyPr>
          <a:lstStyle/>
          <a:p>
            <a:pPr marL="342900" indent="-342900">
              <a:lnSpc>
                <a:spcPct val="50000"/>
              </a:lnSpc>
              <a:buFont typeface="Arial" panose="020B0604020202020204" pitchFamily="34" charset="0"/>
              <a:buChar char="•"/>
            </a:pPr>
            <a:r>
              <a:rPr lang="en-US" sz="2400" b="1" dirty="0">
                <a:solidFill>
                  <a:schemeClr val="accent5">
                    <a:lumMod val="50000"/>
                  </a:schemeClr>
                </a:solidFill>
                <a:latin typeface="Martel Sans"/>
              </a:rPr>
              <a:t>Quantum Advantage </a:t>
            </a:r>
            <a:r>
              <a:rPr lang="en-US" sz="2400" dirty="0">
                <a:solidFill>
                  <a:schemeClr val="accent5">
                    <a:lumMod val="50000"/>
                  </a:schemeClr>
                </a:solidFill>
                <a:latin typeface="Martel Sans"/>
              </a:rPr>
              <a:t>measures theoretical speed</a:t>
            </a:r>
          </a:p>
          <a:p>
            <a:pPr marL="342900" indent="-342900">
              <a:lnSpc>
                <a:spcPct val="50000"/>
              </a:lnSpc>
              <a:buFont typeface="Arial" panose="020B0604020202020204" pitchFamily="34" charset="0"/>
              <a:buChar char="•"/>
            </a:pPr>
            <a:endParaRPr lang="en-US" sz="2400" dirty="0">
              <a:solidFill>
                <a:schemeClr val="accent5">
                  <a:lumMod val="50000"/>
                </a:schemeClr>
              </a:solidFill>
              <a:latin typeface="Martel Sans"/>
            </a:endParaRPr>
          </a:p>
          <a:p>
            <a:pPr marL="342900" indent="-342900">
              <a:lnSpc>
                <a:spcPct val="50000"/>
              </a:lnSpc>
              <a:buFont typeface="Arial" panose="020B0604020202020204" pitchFamily="34" charset="0"/>
              <a:buChar char="•"/>
            </a:pPr>
            <a:r>
              <a:rPr lang="en-US" sz="2400" b="1" dirty="0">
                <a:solidFill>
                  <a:schemeClr val="accent5">
                    <a:lumMod val="50000"/>
                  </a:schemeClr>
                </a:solidFill>
                <a:latin typeface="Martel Sans"/>
              </a:rPr>
              <a:t>Quantum Utility </a:t>
            </a:r>
            <a:r>
              <a:rPr lang="en-US" sz="2400" dirty="0">
                <a:solidFill>
                  <a:schemeClr val="accent5">
                    <a:lumMod val="50000"/>
                  </a:schemeClr>
                </a:solidFill>
                <a:latin typeface="Martel Sans"/>
              </a:rPr>
              <a:t>measures practical usefulness</a:t>
            </a:r>
          </a:p>
        </p:txBody>
      </p:sp>
      <p:pic>
        <p:nvPicPr>
          <p:cNvPr id="21" name="Picture 20">
            <a:extLst>
              <a:ext uri="{FF2B5EF4-FFF2-40B4-BE49-F238E27FC236}">
                <a16:creationId xmlns:a16="http://schemas.microsoft.com/office/drawing/2014/main" id="{354E85CF-42D8-925B-14B1-F81D04B04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65" y="3314286"/>
            <a:ext cx="3424655" cy="1543086"/>
          </a:xfrm>
          <a:prstGeom prst="rect">
            <a:avLst/>
          </a:prstGeom>
        </p:spPr>
      </p:pic>
      <p:pic>
        <p:nvPicPr>
          <p:cNvPr id="25" name="Picture 24">
            <a:extLst>
              <a:ext uri="{FF2B5EF4-FFF2-40B4-BE49-F238E27FC236}">
                <a16:creationId xmlns:a16="http://schemas.microsoft.com/office/drawing/2014/main" id="{942CB70F-861F-DC2B-A3EB-9681B9F78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581" y="3406303"/>
            <a:ext cx="1718800" cy="1718800"/>
          </a:xfrm>
          <a:prstGeom prst="rect">
            <a:avLst/>
          </a:prstGeom>
        </p:spPr>
      </p:pic>
      <p:sp>
        <p:nvSpPr>
          <p:cNvPr id="32" name="Slide Number Placeholder 31">
            <a:extLst>
              <a:ext uri="{FF2B5EF4-FFF2-40B4-BE49-F238E27FC236}">
                <a16:creationId xmlns:a16="http://schemas.microsoft.com/office/drawing/2014/main" id="{231CA50B-2678-5B88-3467-2B2437626748}"/>
              </a:ext>
            </a:extLst>
          </p:cNvPr>
          <p:cNvSpPr>
            <a:spLocks noGrp="1"/>
          </p:cNvSpPr>
          <p:nvPr>
            <p:ph type="sldNum" sz="quarter" idx="12"/>
          </p:nvPr>
        </p:nvSpPr>
        <p:spPr>
          <a:xfrm>
            <a:off x="9063613" y="6448152"/>
            <a:ext cx="2743200" cy="365125"/>
          </a:xfrm>
        </p:spPr>
        <p:txBody>
          <a:bodyPr/>
          <a:lstStyle/>
          <a:p>
            <a:fld id="{13892CAB-B738-49B2-9EED-CDCEC12AC3FA}" type="slidenum">
              <a:rPr lang="en-US" smtClean="0"/>
              <a:t>19</a:t>
            </a:fld>
            <a:endParaRPr lang="en-US" dirty="0"/>
          </a:p>
        </p:txBody>
      </p:sp>
    </p:spTree>
    <p:extLst>
      <p:ext uri="{BB962C8B-B14F-4D97-AF65-F5344CB8AC3E}">
        <p14:creationId xmlns:p14="http://schemas.microsoft.com/office/powerpoint/2010/main" val="3453152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73E07-57E7-27F4-A2B8-2F033D99EEB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B65EC6A-D3ED-7AF2-56A1-529C184A3363}"/>
              </a:ext>
            </a:extLst>
          </p:cNvPr>
          <p:cNvSpPr txBox="1"/>
          <p:nvPr/>
        </p:nvSpPr>
        <p:spPr>
          <a:xfrm>
            <a:off x="2831814" y="204495"/>
            <a:ext cx="6094070" cy="707886"/>
          </a:xfrm>
          <a:prstGeom prst="rect">
            <a:avLst/>
          </a:prstGeom>
          <a:noFill/>
        </p:spPr>
        <p:txBody>
          <a:bodyPr wrap="square">
            <a:spAutoFit/>
          </a:bodyPr>
          <a:lstStyle/>
          <a:p>
            <a:pPr algn="ctr"/>
            <a:r>
              <a:rPr lang="en-US" sz="4000" b="1" dirty="0">
                <a:solidFill>
                  <a:schemeClr val="tx2"/>
                </a:solidFill>
              </a:rPr>
              <a:t>Agenda</a:t>
            </a:r>
          </a:p>
        </p:txBody>
      </p:sp>
      <p:sp>
        <p:nvSpPr>
          <p:cNvPr id="12" name="Slide Number Placeholder 11">
            <a:extLst>
              <a:ext uri="{FF2B5EF4-FFF2-40B4-BE49-F238E27FC236}">
                <a16:creationId xmlns:a16="http://schemas.microsoft.com/office/drawing/2014/main" id="{131723D0-4868-206D-8B66-46A372CE046E}"/>
              </a:ext>
            </a:extLst>
          </p:cNvPr>
          <p:cNvSpPr>
            <a:spLocks noGrp="1"/>
          </p:cNvSpPr>
          <p:nvPr>
            <p:ph type="sldNum" sz="quarter" idx="12"/>
          </p:nvPr>
        </p:nvSpPr>
        <p:spPr>
          <a:xfrm>
            <a:off x="9021070" y="6408766"/>
            <a:ext cx="2743200" cy="365125"/>
          </a:xfrm>
        </p:spPr>
        <p:txBody>
          <a:bodyPr/>
          <a:lstStyle/>
          <a:p>
            <a:fld id="{13892CAB-B738-49B2-9EED-CDCEC12AC3FA}" type="slidenum">
              <a:rPr lang="en-US" smtClean="0"/>
              <a:t>2</a:t>
            </a:fld>
            <a:endParaRPr lang="en-US"/>
          </a:p>
        </p:txBody>
      </p:sp>
      <p:sp>
        <p:nvSpPr>
          <p:cNvPr id="2" name="Rectangle 1">
            <a:extLst>
              <a:ext uri="{FF2B5EF4-FFF2-40B4-BE49-F238E27FC236}">
                <a16:creationId xmlns:a16="http://schemas.microsoft.com/office/drawing/2014/main" id="{97B78E18-F0C5-5D29-2496-969964A8C3E7}"/>
              </a:ext>
            </a:extLst>
          </p:cNvPr>
          <p:cNvSpPr/>
          <p:nvPr/>
        </p:nvSpPr>
        <p:spPr>
          <a:xfrm flipH="1">
            <a:off x="142240"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a:solidFill>
                  <a:prstClr val="white"/>
                </a:solidFill>
                <a:latin typeface="Calibri" panose="020F0502020204030204"/>
                <a:ea typeface="+mn-ea"/>
                <a:cs typeface="+mn-cs"/>
              </a:rPr>
              <a:t>Dashboard Analysis </a:t>
            </a:r>
            <a:endParaRPr lang="en-US" sz="9600" b="1" kern="1200" dirty="0">
              <a:solidFill>
                <a:prstClr val="white"/>
              </a:solidFill>
              <a:latin typeface="Calibri" panose="020F0502020204030204"/>
              <a:ea typeface="+mn-ea"/>
              <a:cs typeface="+mn-cs"/>
            </a:endParaRPr>
          </a:p>
        </p:txBody>
      </p:sp>
      <p:pic>
        <p:nvPicPr>
          <p:cNvPr id="3" name="Picture 2" descr="A person with a flag">
            <a:extLst>
              <a:ext uri="{FF2B5EF4-FFF2-40B4-BE49-F238E27FC236}">
                <a16:creationId xmlns:a16="http://schemas.microsoft.com/office/drawing/2014/main" id="{DBD3D65E-540E-FC94-75F9-56E6EAA773EA}"/>
              </a:ext>
            </a:extLst>
          </p:cNvPr>
          <p:cNvPicPr>
            <a:picLocks noChangeAspect="1"/>
          </p:cNvPicPr>
          <p:nvPr/>
        </p:nvPicPr>
        <p:blipFill>
          <a:blip r:embed="rId2"/>
          <a:srcRect r="63534"/>
          <a:stretch/>
        </p:blipFill>
        <p:spPr>
          <a:xfrm>
            <a:off x="10687573" y="198416"/>
            <a:ext cx="960950" cy="863021"/>
          </a:xfrm>
          <a:prstGeom prst="rect">
            <a:avLst/>
          </a:prstGeom>
        </p:spPr>
      </p:pic>
      <p:pic>
        <p:nvPicPr>
          <p:cNvPr id="4" name="Picture 3" descr="A person with a flag">
            <a:extLst>
              <a:ext uri="{FF2B5EF4-FFF2-40B4-BE49-F238E27FC236}">
                <a16:creationId xmlns:a16="http://schemas.microsoft.com/office/drawing/2014/main" id="{806DC2C1-E9A4-B2FD-BEF5-D38960AF1FA7}"/>
              </a:ext>
            </a:extLst>
          </p:cNvPr>
          <p:cNvPicPr>
            <a:picLocks noChangeAspect="1"/>
          </p:cNvPicPr>
          <p:nvPr/>
        </p:nvPicPr>
        <p:blipFill>
          <a:blip r:embed="rId2"/>
          <a:srcRect l="54220"/>
          <a:stretch/>
        </p:blipFill>
        <p:spPr>
          <a:xfrm>
            <a:off x="347776" y="126776"/>
            <a:ext cx="1091858" cy="707886"/>
          </a:xfrm>
          <a:prstGeom prst="rect">
            <a:avLst/>
          </a:prstGeom>
        </p:spPr>
      </p:pic>
      <p:pic>
        <p:nvPicPr>
          <p:cNvPr id="5" name="Image 0" descr="preencoded.png">
            <a:extLst>
              <a:ext uri="{FF2B5EF4-FFF2-40B4-BE49-F238E27FC236}">
                <a16:creationId xmlns:a16="http://schemas.microsoft.com/office/drawing/2014/main" id="{96C415BA-1744-A899-BDC4-697A5AFD891A}"/>
              </a:ext>
            </a:extLst>
          </p:cNvPr>
          <p:cNvPicPr>
            <a:picLocks noChangeAspect="1"/>
          </p:cNvPicPr>
          <p:nvPr/>
        </p:nvPicPr>
        <p:blipFill>
          <a:blip r:embed="rId3"/>
          <a:stretch>
            <a:fillRect/>
          </a:stretch>
        </p:blipFill>
        <p:spPr>
          <a:xfrm>
            <a:off x="6391433" y="1930400"/>
            <a:ext cx="4634375" cy="3291840"/>
          </a:xfrm>
          <a:prstGeom prst="rect">
            <a:avLst/>
          </a:prstGeom>
        </p:spPr>
      </p:pic>
      <p:graphicFrame>
        <p:nvGraphicFramePr>
          <p:cNvPr id="10" name="Content Placeholder 2">
            <a:extLst>
              <a:ext uri="{FF2B5EF4-FFF2-40B4-BE49-F238E27FC236}">
                <a16:creationId xmlns:a16="http://schemas.microsoft.com/office/drawing/2014/main" id="{D229573B-6920-57FC-46E9-F44A2E02DE1F}"/>
              </a:ext>
            </a:extLst>
          </p:cNvPr>
          <p:cNvGraphicFramePr>
            <a:graphicFrameLocks noGrp="1"/>
          </p:cNvGraphicFramePr>
          <p:nvPr>
            <p:ph idx="1"/>
            <p:extLst>
              <p:ext uri="{D42A27DB-BD31-4B8C-83A1-F6EECF244321}">
                <p14:modId xmlns:p14="http://schemas.microsoft.com/office/powerpoint/2010/main" val="3342402023"/>
              </p:ext>
            </p:extLst>
          </p:nvPr>
        </p:nvGraphicFramePr>
        <p:xfrm>
          <a:off x="347776" y="1061436"/>
          <a:ext cx="5748224" cy="5074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34179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BEEB8-869D-C43A-3450-B2575862412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7C5CE3B-CB11-E674-9168-DD4CD12977E0}"/>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CFADC6D8-60C0-0BED-7E2F-475843C0851F}"/>
              </a:ext>
            </a:extLst>
          </p:cNvPr>
          <p:cNvSpPr/>
          <p:nvPr/>
        </p:nvSpPr>
        <p:spPr>
          <a:xfrm>
            <a:off x="2141929" y="102201"/>
            <a:ext cx="7782560" cy="1464921"/>
          </a:xfrm>
          <a:prstGeom prst="rect">
            <a:avLst/>
          </a:prstGeom>
          <a:noFill/>
          <a:ln/>
        </p:spPr>
        <p:txBody>
          <a:bodyPr wrap="square" lIns="0" tIns="0" rIns="0" bIns="0" rtlCol="0" anchor="t"/>
          <a:lstStyle/>
          <a:p>
            <a:pPr algn="ctr">
              <a:lnSpc>
                <a:spcPts val="5950"/>
              </a:lnSpc>
            </a:pPr>
            <a:r>
              <a:rPr lang="en-GB" sz="4000" b="1" dirty="0">
                <a:solidFill>
                  <a:schemeClr val="tx2"/>
                </a:solidFill>
                <a:latin typeface="Calibri" panose="020F0502020204030204"/>
              </a:rPr>
              <a:t>Customer &amp; Shipping</a:t>
            </a: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D207423A-4A55-58F2-FE66-E640E4E5260C}"/>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5CC364A3-2007-30E2-E1C8-78CD2087FB02}"/>
              </a:ext>
            </a:extLst>
          </p:cNvPr>
          <p:cNvPicPr>
            <a:picLocks noChangeAspect="1"/>
          </p:cNvPicPr>
          <p:nvPr/>
        </p:nvPicPr>
        <p:blipFill>
          <a:blip r:embed="rId2"/>
          <a:srcRect l="54220"/>
          <a:stretch/>
        </p:blipFill>
        <p:spPr>
          <a:xfrm>
            <a:off x="347776" y="126776"/>
            <a:ext cx="1091858" cy="707886"/>
          </a:xfrm>
          <a:prstGeom prst="rect">
            <a:avLst/>
          </a:prstGeom>
        </p:spPr>
      </p:pic>
      <p:sp>
        <p:nvSpPr>
          <p:cNvPr id="9" name="TextBox 8">
            <a:extLst>
              <a:ext uri="{FF2B5EF4-FFF2-40B4-BE49-F238E27FC236}">
                <a16:creationId xmlns:a16="http://schemas.microsoft.com/office/drawing/2014/main" id="{2FBAED1B-0E8A-0D4B-23C4-E9B4CEC2F76B}"/>
              </a:ext>
            </a:extLst>
          </p:cNvPr>
          <p:cNvSpPr txBox="1"/>
          <p:nvPr/>
        </p:nvSpPr>
        <p:spPr>
          <a:xfrm>
            <a:off x="388498" y="1228397"/>
            <a:ext cx="6233160" cy="4401205"/>
          </a:xfrm>
          <a:prstGeom prst="rect">
            <a:avLst/>
          </a:prstGeom>
          <a:noFill/>
        </p:spPr>
        <p:txBody>
          <a:bodyPr wrap="square">
            <a:spAutoFit/>
          </a:bodyPr>
          <a:lstStyle/>
          <a:p>
            <a:pPr algn="l">
              <a:lnSpc>
                <a:spcPts val="2143"/>
              </a:lnSpc>
              <a:spcBef>
                <a:spcPts val="1372"/>
              </a:spcBef>
              <a:spcAft>
                <a:spcPts val="1029"/>
              </a:spcAft>
              <a:buNone/>
            </a:pPr>
            <a:r>
              <a:rPr lang="en-GB" b="1" i="0" dirty="0">
                <a:solidFill>
                  <a:srgbClr val="404040"/>
                </a:solidFill>
                <a:effectLst/>
                <a:latin typeface="DeepSeek-CJK-patch"/>
              </a:rPr>
              <a:t>Top States</a:t>
            </a:r>
            <a:endParaRPr lang="en-GB"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New York &amp; New Jersey</a:t>
            </a:r>
            <a:r>
              <a:rPr lang="en-GB" b="0" i="0" dirty="0">
                <a:solidFill>
                  <a:srgbClr val="404040"/>
                </a:solidFill>
                <a:effectLst/>
                <a:latin typeface="DeepSeek-CJK-patch"/>
              </a:rPr>
              <a:t> dominate: </a:t>
            </a:r>
            <a:r>
              <a:rPr lang="en-GB" b="1" i="0" dirty="0">
                <a:solidFill>
                  <a:srgbClr val="404040"/>
                </a:solidFill>
                <a:effectLst/>
                <a:latin typeface="DeepSeek-CJK-patch"/>
              </a:rPr>
              <a:t>34.55% each</a:t>
            </a:r>
            <a:r>
              <a:rPr lang="en-GB" b="0" i="0" dirty="0">
                <a:solidFill>
                  <a:srgbClr val="404040"/>
                </a:solidFill>
                <a:effectLst/>
                <a:latin typeface="DeepSeek-CJK-patch"/>
              </a:rPr>
              <a:t> of total orders.</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California</a:t>
            </a:r>
            <a:r>
              <a:rPr lang="en-GB" b="0" i="0" dirty="0">
                <a:solidFill>
                  <a:srgbClr val="404040"/>
                </a:solidFill>
                <a:effectLst/>
                <a:latin typeface="DeepSeek-CJK-patch"/>
              </a:rPr>
              <a:t>: 30.9% (3rd highest).</a:t>
            </a:r>
          </a:p>
          <a:p>
            <a:pPr algn="l">
              <a:lnSpc>
                <a:spcPts val="2143"/>
              </a:lnSpc>
              <a:spcBef>
                <a:spcPts val="1372"/>
              </a:spcBef>
              <a:spcAft>
                <a:spcPts val="1029"/>
              </a:spcAft>
              <a:buNone/>
            </a:pPr>
            <a:r>
              <a:rPr lang="en-GB" b="1" i="0" dirty="0">
                <a:solidFill>
                  <a:srgbClr val="404040"/>
                </a:solidFill>
                <a:effectLst/>
                <a:latin typeface="DeepSeek-CJK-patch"/>
              </a:rPr>
              <a:t>2. Key Customers</a:t>
            </a:r>
            <a:endParaRPr lang="en-GB"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Seth Vernon</a:t>
            </a:r>
            <a:r>
              <a:rPr lang="en-GB" b="0" i="0" dirty="0">
                <a:solidFill>
                  <a:srgbClr val="404040"/>
                </a:solidFill>
                <a:effectLst/>
                <a:latin typeface="DeepSeek-CJK-patch"/>
              </a:rPr>
              <a:t> &amp; </a:t>
            </a:r>
            <a:r>
              <a:rPr lang="en-GB" b="1" i="0" dirty="0">
                <a:solidFill>
                  <a:srgbClr val="404040"/>
                </a:solidFill>
                <a:effectLst/>
                <a:latin typeface="DeepSeek-CJK-patch"/>
              </a:rPr>
              <a:t>John Lee</a:t>
            </a:r>
            <a:r>
              <a:rPr lang="en-GB" b="0" i="0" dirty="0">
                <a:solidFill>
                  <a:srgbClr val="404040"/>
                </a:solidFill>
                <a:effectLst/>
                <a:latin typeface="DeepSeek-CJK-patch"/>
              </a:rPr>
              <a:t> are top purchasers (9.6K/8.0K sales).</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Top 10 customers</a:t>
            </a:r>
            <a:r>
              <a:rPr lang="en-GB" b="0" i="0" dirty="0">
                <a:solidFill>
                  <a:srgbClr val="404040"/>
                </a:solidFill>
                <a:effectLst/>
                <a:latin typeface="DeepSeek-CJK-patch"/>
              </a:rPr>
              <a:t> contribute significantly—focus on retention.</a:t>
            </a:r>
          </a:p>
          <a:p>
            <a:pPr algn="l">
              <a:lnSpc>
                <a:spcPts val="2143"/>
              </a:lnSpc>
              <a:spcBef>
                <a:spcPts val="1372"/>
              </a:spcBef>
              <a:spcAft>
                <a:spcPts val="1029"/>
              </a:spcAft>
              <a:buNone/>
            </a:pPr>
            <a:r>
              <a:rPr lang="en-GB" b="1" i="0" dirty="0">
                <a:solidFill>
                  <a:srgbClr val="404040"/>
                </a:solidFill>
                <a:effectLst/>
                <a:latin typeface="DeepSeek-CJK-patch"/>
              </a:rPr>
              <a:t>3. Shipping &amp; Regions</a:t>
            </a:r>
            <a:endParaRPr lang="en-GB"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Shipping</a:t>
            </a:r>
            <a:r>
              <a:rPr lang="en-GB" b="0" i="0" dirty="0">
                <a:solidFill>
                  <a:srgbClr val="404040"/>
                </a:solidFill>
                <a:effectLst/>
                <a:latin typeface="DeepSeek-CJK-patch"/>
              </a:rPr>
              <a:t>: Standard Class (5.9K orders) is most popular.</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Regions</a:t>
            </a:r>
            <a:r>
              <a:rPr lang="en-GB" b="0" i="0" dirty="0">
                <a:solidFill>
                  <a:srgbClr val="404040"/>
                </a:solidFill>
                <a:effectLst/>
                <a:latin typeface="DeepSeek-CJK-patch"/>
              </a:rPr>
              <a:t>: West (27.27%) and East (26.76%) lead demand.</a:t>
            </a:r>
          </a:p>
        </p:txBody>
      </p:sp>
      <p:pic>
        <p:nvPicPr>
          <p:cNvPr id="11" name="Picture 10">
            <a:extLst>
              <a:ext uri="{FF2B5EF4-FFF2-40B4-BE49-F238E27FC236}">
                <a16:creationId xmlns:a16="http://schemas.microsoft.com/office/drawing/2014/main" id="{426F6103-9451-694E-924D-BD7B6DFD5B45}"/>
              </a:ext>
            </a:extLst>
          </p:cNvPr>
          <p:cNvPicPr>
            <a:picLocks noChangeAspect="1"/>
          </p:cNvPicPr>
          <p:nvPr/>
        </p:nvPicPr>
        <p:blipFill>
          <a:blip r:embed="rId3"/>
          <a:stretch>
            <a:fillRect/>
          </a:stretch>
        </p:blipFill>
        <p:spPr>
          <a:xfrm>
            <a:off x="6621658" y="1368784"/>
            <a:ext cx="5026864" cy="4260818"/>
          </a:xfrm>
          <a:prstGeom prst="rect">
            <a:avLst/>
          </a:prstGeom>
        </p:spPr>
      </p:pic>
    </p:spTree>
    <p:extLst>
      <p:ext uri="{BB962C8B-B14F-4D97-AF65-F5344CB8AC3E}">
        <p14:creationId xmlns:p14="http://schemas.microsoft.com/office/powerpoint/2010/main" val="333320848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14A2D4-ECDC-4C6A-A773-BE63E2416C9B}"/>
              </a:ext>
            </a:extLst>
          </p:cNvPr>
          <p:cNvSpPr/>
          <p:nvPr/>
        </p:nvSpPr>
        <p:spPr>
          <a:xfrm flipH="1">
            <a:off x="331807" y="177865"/>
            <a:ext cx="11528386" cy="6235118"/>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accent5">
                  <a:lumMod val="50000"/>
                </a:schemeClr>
              </a:solidFill>
              <a:latin typeface="Kanit Light"/>
              <a:ea typeface="Gagalin"/>
              <a:cs typeface="Gagalin"/>
              <a:sym typeface="Gagalin"/>
            </a:endParaRPr>
          </a:p>
        </p:txBody>
      </p:sp>
      <p:sp>
        <p:nvSpPr>
          <p:cNvPr id="6" name="TextBox 5">
            <a:extLst>
              <a:ext uri="{FF2B5EF4-FFF2-40B4-BE49-F238E27FC236}">
                <a16:creationId xmlns:a16="http://schemas.microsoft.com/office/drawing/2014/main" id="{79651AA4-D793-8A57-82AB-7D7814C6F54F}"/>
              </a:ext>
            </a:extLst>
          </p:cNvPr>
          <p:cNvSpPr txBox="1"/>
          <p:nvPr/>
        </p:nvSpPr>
        <p:spPr>
          <a:xfrm>
            <a:off x="468033" y="445017"/>
            <a:ext cx="6094070" cy="584775"/>
          </a:xfrm>
          <a:prstGeom prst="rect">
            <a:avLst/>
          </a:prstGeom>
          <a:noFill/>
        </p:spPr>
        <p:txBody>
          <a:bodyPr wrap="square">
            <a:spAutoFit/>
          </a:bodyPr>
          <a:lstStyle/>
          <a:p>
            <a:r>
              <a:rPr lang="en-US" sz="3200" b="1" dirty="0">
                <a:solidFill>
                  <a:schemeClr val="accent5">
                    <a:lumMod val="50000"/>
                  </a:schemeClr>
                </a:solidFill>
                <a:latin typeface="Kanit Light"/>
                <a:ea typeface="+mn-lt"/>
                <a:cs typeface="+mn-lt"/>
              </a:rPr>
              <a:t>sources</a:t>
            </a:r>
            <a:endParaRPr lang="en-US" sz="3200" dirty="0"/>
          </a:p>
        </p:txBody>
      </p:sp>
      <p:sp>
        <p:nvSpPr>
          <p:cNvPr id="8" name="TextBox 7">
            <a:extLst>
              <a:ext uri="{FF2B5EF4-FFF2-40B4-BE49-F238E27FC236}">
                <a16:creationId xmlns:a16="http://schemas.microsoft.com/office/drawing/2014/main" id="{391AF809-903A-6B8E-BCE8-5433AC4732ED}"/>
              </a:ext>
            </a:extLst>
          </p:cNvPr>
          <p:cNvSpPr txBox="1"/>
          <p:nvPr/>
        </p:nvSpPr>
        <p:spPr>
          <a:xfrm>
            <a:off x="472484" y="1805681"/>
            <a:ext cx="10391172" cy="400110"/>
          </a:xfrm>
          <a:prstGeom prst="rect">
            <a:avLst/>
          </a:prstGeom>
          <a:noFill/>
        </p:spPr>
        <p:txBody>
          <a:bodyPr wrap="square">
            <a:spAutoFit/>
          </a:bodyPr>
          <a:lstStyle/>
          <a:p>
            <a:pPr algn="just"/>
            <a:r>
              <a:rPr lang="en-US" sz="2000" dirty="0">
                <a:solidFill>
                  <a:schemeClr val="accent5">
                    <a:lumMod val="50000"/>
                  </a:schemeClr>
                </a:solidFill>
                <a:latin typeface="Martel Sans"/>
              </a:rPr>
              <a:t>https://www.technologyreview.com/2019/01/29/66141/what-is-quantum-computing/</a:t>
            </a:r>
          </a:p>
        </p:txBody>
      </p:sp>
      <p:sp>
        <p:nvSpPr>
          <p:cNvPr id="10" name="TextBox 9">
            <a:extLst>
              <a:ext uri="{FF2B5EF4-FFF2-40B4-BE49-F238E27FC236}">
                <a16:creationId xmlns:a16="http://schemas.microsoft.com/office/drawing/2014/main" id="{D7213917-8553-A71C-9673-864033E96AD8}"/>
              </a:ext>
            </a:extLst>
          </p:cNvPr>
          <p:cNvSpPr txBox="1"/>
          <p:nvPr/>
        </p:nvSpPr>
        <p:spPr>
          <a:xfrm>
            <a:off x="468033" y="2916876"/>
            <a:ext cx="11983656" cy="707886"/>
          </a:xfrm>
          <a:prstGeom prst="rect">
            <a:avLst/>
          </a:prstGeom>
          <a:noFill/>
        </p:spPr>
        <p:txBody>
          <a:bodyPr wrap="square">
            <a:spAutoFit/>
          </a:bodyPr>
          <a:lstStyle/>
          <a:p>
            <a:pPr algn="just"/>
            <a:r>
              <a:rPr lang="en-US" sz="2000" dirty="0">
                <a:solidFill>
                  <a:schemeClr val="accent5">
                    <a:lumMod val="50000"/>
                  </a:schemeClr>
                </a:solidFill>
                <a:latin typeface="Martel Sans"/>
              </a:rPr>
              <a:t>https://www.ibm.com/think/topics/quantum-computing?mhsrc=ibmsearch_a&amp;mhq=what%20is%20Quantum%20computing%20</a:t>
            </a:r>
          </a:p>
        </p:txBody>
      </p:sp>
      <p:sp>
        <p:nvSpPr>
          <p:cNvPr id="12" name="TextBox 11">
            <a:extLst>
              <a:ext uri="{FF2B5EF4-FFF2-40B4-BE49-F238E27FC236}">
                <a16:creationId xmlns:a16="http://schemas.microsoft.com/office/drawing/2014/main" id="{AB02A5FA-CFC2-8098-9817-F5FB368D38F6}"/>
              </a:ext>
            </a:extLst>
          </p:cNvPr>
          <p:cNvSpPr txBox="1"/>
          <p:nvPr/>
        </p:nvSpPr>
        <p:spPr>
          <a:xfrm>
            <a:off x="468033" y="1408543"/>
            <a:ext cx="6230814" cy="400110"/>
          </a:xfrm>
          <a:prstGeom prst="rect">
            <a:avLst/>
          </a:prstGeom>
          <a:noFill/>
        </p:spPr>
        <p:txBody>
          <a:bodyPr wrap="square">
            <a:spAutoFit/>
          </a:bodyPr>
          <a:lstStyle/>
          <a:p>
            <a:r>
              <a:rPr lang="en-US" sz="2000" b="1" dirty="0">
                <a:solidFill>
                  <a:schemeClr val="accent5">
                    <a:lumMod val="50000"/>
                  </a:schemeClr>
                </a:solidFill>
                <a:latin typeface="Martel Sans"/>
              </a:rPr>
              <a:t>( MIT technology review )</a:t>
            </a:r>
          </a:p>
        </p:txBody>
      </p:sp>
      <p:sp>
        <p:nvSpPr>
          <p:cNvPr id="15" name="TextBox 14">
            <a:extLst>
              <a:ext uri="{FF2B5EF4-FFF2-40B4-BE49-F238E27FC236}">
                <a16:creationId xmlns:a16="http://schemas.microsoft.com/office/drawing/2014/main" id="{BAA3DE3B-C219-1F6A-C1E6-3EE738AFCEE0}"/>
              </a:ext>
            </a:extLst>
          </p:cNvPr>
          <p:cNvSpPr txBox="1"/>
          <p:nvPr/>
        </p:nvSpPr>
        <p:spPr>
          <a:xfrm>
            <a:off x="468033" y="2651351"/>
            <a:ext cx="6230814" cy="400110"/>
          </a:xfrm>
          <a:prstGeom prst="rect">
            <a:avLst/>
          </a:prstGeom>
          <a:noFill/>
        </p:spPr>
        <p:txBody>
          <a:bodyPr wrap="square">
            <a:spAutoFit/>
          </a:bodyPr>
          <a:lstStyle/>
          <a:p>
            <a:r>
              <a:rPr lang="en-US" sz="2000" b="1" dirty="0">
                <a:solidFill>
                  <a:schemeClr val="accent5">
                    <a:lumMod val="50000"/>
                  </a:schemeClr>
                </a:solidFill>
                <a:latin typeface="Martel Sans"/>
              </a:rPr>
              <a:t>( IBM )</a:t>
            </a:r>
          </a:p>
        </p:txBody>
      </p:sp>
      <p:sp>
        <p:nvSpPr>
          <p:cNvPr id="16" name="TextBox 15">
            <a:extLst>
              <a:ext uri="{FF2B5EF4-FFF2-40B4-BE49-F238E27FC236}">
                <a16:creationId xmlns:a16="http://schemas.microsoft.com/office/drawing/2014/main" id="{1CC01878-C4E9-5C49-B8FE-AEBC54C34B5A}"/>
              </a:ext>
            </a:extLst>
          </p:cNvPr>
          <p:cNvSpPr txBox="1"/>
          <p:nvPr/>
        </p:nvSpPr>
        <p:spPr>
          <a:xfrm>
            <a:off x="468033" y="4306654"/>
            <a:ext cx="6230814" cy="400110"/>
          </a:xfrm>
          <a:prstGeom prst="rect">
            <a:avLst/>
          </a:prstGeom>
          <a:noFill/>
        </p:spPr>
        <p:txBody>
          <a:bodyPr wrap="square">
            <a:spAutoFit/>
          </a:bodyPr>
          <a:lstStyle/>
          <a:p>
            <a:r>
              <a:rPr lang="en-US" sz="2000" b="1" dirty="0">
                <a:solidFill>
                  <a:schemeClr val="accent5">
                    <a:lumMod val="50000"/>
                  </a:schemeClr>
                </a:solidFill>
                <a:latin typeface="Martel Sans"/>
              </a:rPr>
              <a:t>( Microsoft )</a:t>
            </a:r>
          </a:p>
        </p:txBody>
      </p:sp>
      <p:sp>
        <p:nvSpPr>
          <p:cNvPr id="18" name="TextBox 17">
            <a:extLst>
              <a:ext uri="{FF2B5EF4-FFF2-40B4-BE49-F238E27FC236}">
                <a16:creationId xmlns:a16="http://schemas.microsoft.com/office/drawing/2014/main" id="{A94ECD3B-5B73-1C0D-0232-0B54116E65F3}"/>
              </a:ext>
            </a:extLst>
          </p:cNvPr>
          <p:cNvSpPr txBox="1"/>
          <p:nvPr/>
        </p:nvSpPr>
        <p:spPr>
          <a:xfrm>
            <a:off x="468033" y="4679900"/>
            <a:ext cx="9174199" cy="400110"/>
          </a:xfrm>
          <a:prstGeom prst="rect">
            <a:avLst/>
          </a:prstGeom>
          <a:noFill/>
        </p:spPr>
        <p:txBody>
          <a:bodyPr wrap="square">
            <a:spAutoFit/>
          </a:bodyPr>
          <a:lstStyle/>
          <a:p>
            <a:pPr algn="just"/>
            <a:r>
              <a:rPr lang="en-US" sz="2000" dirty="0">
                <a:solidFill>
                  <a:schemeClr val="accent5">
                    <a:lumMod val="50000"/>
                  </a:schemeClr>
                </a:solidFill>
                <a:latin typeface="Martel Sans"/>
              </a:rPr>
              <a:t>https://quantum.microsoft.com/en-us/insights/education/concepts/superposition</a:t>
            </a:r>
          </a:p>
        </p:txBody>
      </p:sp>
      <p:sp>
        <p:nvSpPr>
          <p:cNvPr id="25" name="Slide Number Placeholder 24">
            <a:extLst>
              <a:ext uri="{FF2B5EF4-FFF2-40B4-BE49-F238E27FC236}">
                <a16:creationId xmlns:a16="http://schemas.microsoft.com/office/drawing/2014/main" id="{8C123C66-F4C1-BD06-3E8B-8D2CB5DDA967}"/>
              </a:ext>
            </a:extLst>
          </p:cNvPr>
          <p:cNvSpPr>
            <a:spLocks noGrp="1"/>
          </p:cNvSpPr>
          <p:nvPr>
            <p:ph type="sldNum" sz="quarter" idx="12"/>
          </p:nvPr>
        </p:nvSpPr>
        <p:spPr>
          <a:xfrm>
            <a:off x="9116993" y="6426956"/>
            <a:ext cx="2743200" cy="365125"/>
          </a:xfrm>
        </p:spPr>
        <p:txBody>
          <a:bodyPr/>
          <a:lstStyle/>
          <a:p>
            <a:fld id="{13892CAB-B738-49B2-9EED-CDCEC12AC3FA}" type="slidenum">
              <a:rPr lang="en-US" smtClean="0"/>
              <a:t>20</a:t>
            </a:fld>
            <a:endParaRPr lang="en-US" dirty="0"/>
          </a:p>
        </p:txBody>
      </p:sp>
    </p:spTree>
    <p:extLst>
      <p:ext uri="{BB962C8B-B14F-4D97-AF65-F5344CB8AC3E}">
        <p14:creationId xmlns:p14="http://schemas.microsoft.com/office/powerpoint/2010/main" val="39651365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166777-0925-B0AE-CFF5-A5CB76636796}"/>
              </a:ext>
            </a:extLst>
          </p:cNvPr>
          <p:cNvSpPr/>
          <p:nvPr/>
        </p:nvSpPr>
        <p:spPr>
          <a:xfrm flipH="1">
            <a:off x="159026" y="197962"/>
            <a:ext cx="11698029" cy="6247864"/>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accent5">
                  <a:lumMod val="50000"/>
                </a:schemeClr>
              </a:solidFill>
              <a:latin typeface="Kanit Light"/>
              <a:ea typeface="Gagalin"/>
              <a:cs typeface="Gagalin"/>
              <a:sym typeface="Gagalin"/>
            </a:endParaRPr>
          </a:p>
        </p:txBody>
      </p:sp>
      <p:sp>
        <p:nvSpPr>
          <p:cNvPr id="23" name="TextBox 4">
            <a:extLst>
              <a:ext uri="{FF2B5EF4-FFF2-40B4-BE49-F238E27FC236}">
                <a16:creationId xmlns:a16="http://schemas.microsoft.com/office/drawing/2014/main" id="{613D68D7-8C99-A7BC-4696-CC0D3A344DA1}"/>
              </a:ext>
            </a:extLst>
          </p:cNvPr>
          <p:cNvSpPr txBox="1"/>
          <p:nvPr/>
        </p:nvSpPr>
        <p:spPr>
          <a:xfrm>
            <a:off x="667792" y="632609"/>
            <a:ext cx="877564" cy="36093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a:solidFill>
                <a:schemeClr val="accent5">
                  <a:lumMod val="50000"/>
                </a:schemeClr>
              </a:solidFill>
              <a:latin typeface="Kanit Light"/>
            </a:endParaRPr>
          </a:p>
        </p:txBody>
      </p:sp>
      <p:sp>
        <p:nvSpPr>
          <p:cNvPr id="24" name="TextBox 5">
            <a:extLst>
              <a:ext uri="{FF2B5EF4-FFF2-40B4-BE49-F238E27FC236}">
                <a16:creationId xmlns:a16="http://schemas.microsoft.com/office/drawing/2014/main" id="{F21E1E47-2D50-E7A1-A4B6-74F413CEB290}"/>
              </a:ext>
            </a:extLst>
          </p:cNvPr>
          <p:cNvSpPr txBox="1"/>
          <p:nvPr/>
        </p:nvSpPr>
        <p:spPr>
          <a:xfrm>
            <a:off x="-431166" y="336586"/>
            <a:ext cx="12206795" cy="5791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accent5">
                    <a:lumMod val="50000"/>
                  </a:schemeClr>
                </a:solidFill>
                <a:latin typeface="Kanit Light"/>
                <a:ea typeface="+mn-lt"/>
                <a:cs typeface="+mn-lt"/>
              </a:rPr>
              <a:t>Main Components Of a Quantum Computer</a:t>
            </a:r>
            <a:endParaRPr lang="en-US" sz="3200" b="1" dirty="0">
              <a:solidFill>
                <a:schemeClr val="accent5">
                  <a:lumMod val="50000"/>
                </a:schemeClr>
              </a:solidFill>
              <a:latin typeface="Kanit Light"/>
            </a:endParaRPr>
          </a:p>
        </p:txBody>
      </p:sp>
      <p:pic>
        <p:nvPicPr>
          <p:cNvPr id="25" name="Picture 24">
            <a:extLst>
              <a:ext uri="{FF2B5EF4-FFF2-40B4-BE49-F238E27FC236}">
                <a16:creationId xmlns:a16="http://schemas.microsoft.com/office/drawing/2014/main" id="{83A97DB6-5091-272B-34AB-A7B3764B3675}"/>
              </a:ext>
            </a:extLst>
          </p:cNvPr>
          <p:cNvPicPr>
            <a:picLocks noChangeAspect="1"/>
          </p:cNvPicPr>
          <p:nvPr/>
        </p:nvPicPr>
        <p:blipFill>
          <a:blip r:embed="rId2"/>
          <a:stretch>
            <a:fillRect/>
          </a:stretch>
        </p:blipFill>
        <p:spPr>
          <a:xfrm>
            <a:off x="544562" y="1331173"/>
            <a:ext cx="1866366" cy="1766493"/>
          </a:xfrm>
          <a:custGeom>
            <a:avLst/>
            <a:gdLst>
              <a:gd name="connsiteX0" fmla="*/ 0 w 1866366"/>
              <a:gd name="connsiteY0" fmla="*/ 0 h 1766493"/>
              <a:gd name="connsiteX1" fmla="*/ 603458 w 1866366"/>
              <a:gd name="connsiteY1" fmla="*/ 0 h 1766493"/>
              <a:gd name="connsiteX2" fmla="*/ 1225580 w 1866366"/>
              <a:gd name="connsiteY2" fmla="*/ 0 h 1766493"/>
              <a:gd name="connsiteX3" fmla="*/ 1866366 w 1866366"/>
              <a:gd name="connsiteY3" fmla="*/ 0 h 1766493"/>
              <a:gd name="connsiteX4" fmla="*/ 1866366 w 1866366"/>
              <a:gd name="connsiteY4" fmla="*/ 606496 h 1766493"/>
              <a:gd name="connsiteX5" fmla="*/ 1866366 w 1866366"/>
              <a:gd name="connsiteY5" fmla="*/ 1142332 h 1766493"/>
              <a:gd name="connsiteX6" fmla="*/ 1866366 w 1866366"/>
              <a:gd name="connsiteY6" fmla="*/ 1766493 h 1766493"/>
              <a:gd name="connsiteX7" fmla="*/ 1206917 w 1866366"/>
              <a:gd name="connsiteY7" fmla="*/ 1766493 h 1766493"/>
              <a:gd name="connsiteX8" fmla="*/ 547467 w 1866366"/>
              <a:gd name="connsiteY8" fmla="*/ 1766493 h 1766493"/>
              <a:gd name="connsiteX9" fmla="*/ 0 w 1866366"/>
              <a:gd name="connsiteY9" fmla="*/ 1766493 h 1766493"/>
              <a:gd name="connsiteX10" fmla="*/ 0 w 1866366"/>
              <a:gd name="connsiteY10" fmla="*/ 1195327 h 1766493"/>
              <a:gd name="connsiteX11" fmla="*/ 0 w 1866366"/>
              <a:gd name="connsiteY11" fmla="*/ 606496 h 1766493"/>
              <a:gd name="connsiteX12" fmla="*/ 0 w 1866366"/>
              <a:gd name="connsiteY12" fmla="*/ 0 h 176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6366" h="1766493" fill="none" extrusionOk="0">
                <a:moveTo>
                  <a:pt x="0" y="0"/>
                </a:moveTo>
                <a:cubicBezTo>
                  <a:pt x="201551" y="-25748"/>
                  <a:pt x="400893" y="10666"/>
                  <a:pt x="603458" y="0"/>
                </a:cubicBezTo>
                <a:cubicBezTo>
                  <a:pt x="806023" y="-10666"/>
                  <a:pt x="960351" y="-18689"/>
                  <a:pt x="1225580" y="0"/>
                </a:cubicBezTo>
                <a:cubicBezTo>
                  <a:pt x="1490809" y="18689"/>
                  <a:pt x="1690971" y="14632"/>
                  <a:pt x="1866366" y="0"/>
                </a:cubicBezTo>
                <a:cubicBezTo>
                  <a:pt x="1836247" y="295468"/>
                  <a:pt x="1873921" y="431774"/>
                  <a:pt x="1866366" y="606496"/>
                </a:cubicBezTo>
                <a:cubicBezTo>
                  <a:pt x="1858811" y="781218"/>
                  <a:pt x="1870728" y="903772"/>
                  <a:pt x="1866366" y="1142332"/>
                </a:cubicBezTo>
                <a:cubicBezTo>
                  <a:pt x="1862004" y="1380892"/>
                  <a:pt x="1885593" y="1575789"/>
                  <a:pt x="1866366" y="1766493"/>
                </a:cubicBezTo>
                <a:cubicBezTo>
                  <a:pt x="1559927" y="1788580"/>
                  <a:pt x="1373234" y="1775776"/>
                  <a:pt x="1206917" y="1766493"/>
                </a:cubicBezTo>
                <a:cubicBezTo>
                  <a:pt x="1040600" y="1757210"/>
                  <a:pt x="821567" y="1765532"/>
                  <a:pt x="547467" y="1766493"/>
                </a:cubicBezTo>
                <a:cubicBezTo>
                  <a:pt x="273367" y="1767455"/>
                  <a:pt x="181830" y="1774579"/>
                  <a:pt x="0" y="1766493"/>
                </a:cubicBezTo>
                <a:cubicBezTo>
                  <a:pt x="20103" y="1589001"/>
                  <a:pt x="-15545" y="1373950"/>
                  <a:pt x="0" y="1195327"/>
                </a:cubicBezTo>
                <a:cubicBezTo>
                  <a:pt x="15545" y="1016704"/>
                  <a:pt x="-26804" y="815358"/>
                  <a:pt x="0" y="606496"/>
                </a:cubicBezTo>
                <a:cubicBezTo>
                  <a:pt x="26804" y="397634"/>
                  <a:pt x="-25345" y="148425"/>
                  <a:pt x="0" y="0"/>
                </a:cubicBezTo>
                <a:close/>
              </a:path>
              <a:path w="1866366" h="1766493" stroke="0" extrusionOk="0">
                <a:moveTo>
                  <a:pt x="0" y="0"/>
                </a:moveTo>
                <a:cubicBezTo>
                  <a:pt x="152684" y="4839"/>
                  <a:pt x="345483" y="-18605"/>
                  <a:pt x="603458" y="0"/>
                </a:cubicBezTo>
                <a:cubicBezTo>
                  <a:pt x="861433" y="18605"/>
                  <a:pt x="939773" y="-26907"/>
                  <a:pt x="1169589" y="0"/>
                </a:cubicBezTo>
                <a:cubicBezTo>
                  <a:pt x="1399405" y="26907"/>
                  <a:pt x="1685697" y="19005"/>
                  <a:pt x="1866366" y="0"/>
                </a:cubicBezTo>
                <a:cubicBezTo>
                  <a:pt x="1885916" y="220232"/>
                  <a:pt x="1876446" y="309062"/>
                  <a:pt x="1866366" y="571166"/>
                </a:cubicBezTo>
                <a:cubicBezTo>
                  <a:pt x="1856286" y="833270"/>
                  <a:pt x="1875535" y="865598"/>
                  <a:pt x="1866366" y="1124667"/>
                </a:cubicBezTo>
                <a:cubicBezTo>
                  <a:pt x="1857197" y="1383736"/>
                  <a:pt x="1881455" y="1585849"/>
                  <a:pt x="1866366" y="1766493"/>
                </a:cubicBezTo>
                <a:cubicBezTo>
                  <a:pt x="1645920" y="1747650"/>
                  <a:pt x="1417956" y="1749840"/>
                  <a:pt x="1244244" y="1766493"/>
                </a:cubicBezTo>
                <a:cubicBezTo>
                  <a:pt x="1070532" y="1783146"/>
                  <a:pt x="790654" y="1795957"/>
                  <a:pt x="584795" y="1766493"/>
                </a:cubicBezTo>
                <a:cubicBezTo>
                  <a:pt x="378936" y="1737029"/>
                  <a:pt x="286019" y="1783872"/>
                  <a:pt x="0" y="1766493"/>
                </a:cubicBezTo>
                <a:cubicBezTo>
                  <a:pt x="-22911" y="1600667"/>
                  <a:pt x="22479" y="1447957"/>
                  <a:pt x="0" y="1177662"/>
                </a:cubicBezTo>
                <a:cubicBezTo>
                  <a:pt x="-22479" y="907367"/>
                  <a:pt x="-987" y="859513"/>
                  <a:pt x="0" y="606496"/>
                </a:cubicBezTo>
                <a:cubicBezTo>
                  <a:pt x="987" y="353479"/>
                  <a:pt x="13273" y="183085"/>
                  <a:pt x="0" y="0"/>
                </a:cubicBezTo>
                <a:close/>
              </a:path>
            </a:pathLst>
          </a:custGeom>
          <a:ln w="57150">
            <a:solidFill>
              <a:schemeClr val="accent5">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6" name="TextBox 7">
            <a:extLst>
              <a:ext uri="{FF2B5EF4-FFF2-40B4-BE49-F238E27FC236}">
                <a16:creationId xmlns:a16="http://schemas.microsoft.com/office/drawing/2014/main" id="{9A070FB3-5367-676D-7E8D-5F233C76ECDE}"/>
              </a:ext>
            </a:extLst>
          </p:cNvPr>
          <p:cNvSpPr txBox="1"/>
          <p:nvPr/>
        </p:nvSpPr>
        <p:spPr>
          <a:xfrm>
            <a:off x="1083273" y="3184294"/>
            <a:ext cx="723327" cy="3657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5">
                    <a:lumMod val="50000"/>
                  </a:schemeClr>
                </a:solidFill>
                <a:latin typeface="Kanit Light"/>
              </a:rPr>
              <a:t>Qbit</a:t>
            </a:r>
          </a:p>
        </p:txBody>
      </p:sp>
      <p:pic>
        <p:nvPicPr>
          <p:cNvPr id="27" name="Picture 26" descr="A computer chip with orange and green lights&#10;&#10;AI-generated content may be incorrect.">
            <a:extLst>
              <a:ext uri="{FF2B5EF4-FFF2-40B4-BE49-F238E27FC236}">
                <a16:creationId xmlns:a16="http://schemas.microsoft.com/office/drawing/2014/main" id="{A30C3A0B-A3E7-E3C0-7D56-36A6BCFF54A9}"/>
              </a:ext>
            </a:extLst>
          </p:cNvPr>
          <p:cNvPicPr>
            <a:picLocks noChangeAspect="1"/>
          </p:cNvPicPr>
          <p:nvPr/>
        </p:nvPicPr>
        <p:blipFill>
          <a:blip r:embed="rId3"/>
          <a:stretch>
            <a:fillRect/>
          </a:stretch>
        </p:blipFill>
        <p:spPr>
          <a:xfrm>
            <a:off x="3157756" y="1344405"/>
            <a:ext cx="1861175" cy="1749728"/>
          </a:xfrm>
          <a:custGeom>
            <a:avLst/>
            <a:gdLst>
              <a:gd name="connsiteX0" fmla="*/ 0 w 1861175"/>
              <a:gd name="connsiteY0" fmla="*/ 0 h 1749728"/>
              <a:gd name="connsiteX1" fmla="*/ 564556 w 1861175"/>
              <a:gd name="connsiteY1" fmla="*/ 0 h 1749728"/>
              <a:gd name="connsiteX2" fmla="*/ 1166336 w 1861175"/>
              <a:gd name="connsiteY2" fmla="*/ 0 h 1749728"/>
              <a:gd name="connsiteX3" fmla="*/ 1861175 w 1861175"/>
              <a:gd name="connsiteY3" fmla="*/ 0 h 1749728"/>
              <a:gd name="connsiteX4" fmla="*/ 1861175 w 1861175"/>
              <a:gd name="connsiteY4" fmla="*/ 618237 h 1749728"/>
              <a:gd name="connsiteX5" fmla="*/ 1861175 w 1861175"/>
              <a:gd name="connsiteY5" fmla="*/ 1218977 h 1749728"/>
              <a:gd name="connsiteX6" fmla="*/ 1861175 w 1861175"/>
              <a:gd name="connsiteY6" fmla="*/ 1749728 h 1749728"/>
              <a:gd name="connsiteX7" fmla="*/ 1203560 w 1861175"/>
              <a:gd name="connsiteY7" fmla="*/ 1749728 h 1749728"/>
              <a:gd name="connsiteX8" fmla="*/ 639003 w 1861175"/>
              <a:gd name="connsiteY8" fmla="*/ 1749728 h 1749728"/>
              <a:gd name="connsiteX9" fmla="*/ 0 w 1861175"/>
              <a:gd name="connsiteY9" fmla="*/ 1749728 h 1749728"/>
              <a:gd name="connsiteX10" fmla="*/ 0 w 1861175"/>
              <a:gd name="connsiteY10" fmla="*/ 1131491 h 1749728"/>
              <a:gd name="connsiteX11" fmla="*/ 0 w 1861175"/>
              <a:gd name="connsiteY11" fmla="*/ 600740 h 1749728"/>
              <a:gd name="connsiteX12" fmla="*/ 0 w 1861175"/>
              <a:gd name="connsiteY12" fmla="*/ 0 h 174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175" h="1749728" fill="none" extrusionOk="0">
                <a:moveTo>
                  <a:pt x="0" y="0"/>
                </a:moveTo>
                <a:cubicBezTo>
                  <a:pt x="224544" y="6739"/>
                  <a:pt x="312683" y="-1071"/>
                  <a:pt x="564556" y="0"/>
                </a:cubicBezTo>
                <a:cubicBezTo>
                  <a:pt x="816429" y="1071"/>
                  <a:pt x="1028021" y="25293"/>
                  <a:pt x="1166336" y="0"/>
                </a:cubicBezTo>
                <a:cubicBezTo>
                  <a:pt x="1304651" y="-25293"/>
                  <a:pt x="1707944" y="-19433"/>
                  <a:pt x="1861175" y="0"/>
                </a:cubicBezTo>
                <a:cubicBezTo>
                  <a:pt x="1889375" y="137556"/>
                  <a:pt x="1830692" y="481771"/>
                  <a:pt x="1861175" y="618237"/>
                </a:cubicBezTo>
                <a:cubicBezTo>
                  <a:pt x="1891658" y="754703"/>
                  <a:pt x="1843964" y="1085695"/>
                  <a:pt x="1861175" y="1218977"/>
                </a:cubicBezTo>
                <a:cubicBezTo>
                  <a:pt x="1878386" y="1352259"/>
                  <a:pt x="1873259" y="1578169"/>
                  <a:pt x="1861175" y="1749728"/>
                </a:cubicBezTo>
                <a:cubicBezTo>
                  <a:pt x="1644357" y="1755896"/>
                  <a:pt x="1345256" y="1733533"/>
                  <a:pt x="1203560" y="1749728"/>
                </a:cubicBezTo>
                <a:cubicBezTo>
                  <a:pt x="1061865" y="1765923"/>
                  <a:pt x="823470" y="1750457"/>
                  <a:pt x="639003" y="1749728"/>
                </a:cubicBezTo>
                <a:cubicBezTo>
                  <a:pt x="454536" y="1748999"/>
                  <a:pt x="253267" y="1745238"/>
                  <a:pt x="0" y="1749728"/>
                </a:cubicBezTo>
                <a:cubicBezTo>
                  <a:pt x="-21280" y="1516980"/>
                  <a:pt x="3501" y="1257731"/>
                  <a:pt x="0" y="1131491"/>
                </a:cubicBezTo>
                <a:cubicBezTo>
                  <a:pt x="-3501" y="1005251"/>
                  <a:pt x="-3612" y="793095"/>
                  <a:pt x="0" y="600740"/>
                </a:cubicBezTo>
                <a:cubicBezTo>
                  <a:pt x="3612" y="408385"/>
                  <a:pt x="17045" y="220486"/>
                  <a:pt x="0" y="0"/>
                </a:cubicBezTo>
                <a:close/>
              </a:path>
              <a:path w="1861175" h="1749728" stroke="0" extrusionOk="0">
                <a:moveTo>
                  <a:pt x="0" y="0"/>
                </a:moveTo>
                <a:cubicBezTo>
                  <a:pt x="225454" y="-7329"/>
                  <a:pt x="389640" y="-23680"/>
                  <a:pt x="639003" y="0"/>
                </a:cubicBezTo>
                <a:cubicBezTo>
                  <a:pt x="888366" y="23680"/>
                  <a:pt x="1078186" y="-25100"/>
                  <a:pt x="1278007" y="0"/>
                </a:cubicBezTo>
                <a:cubicBezTo>
                  <a:pt x="1477828" y="25100"/>
                  <a:pt x="1570710" y="4288"/>
                  <a:pt x="1861175" y="0"/>
                </a:cubicBezTo>
                <a:cubicBezTo>
                  <a:pt x="1886534" y="250848"/>
                  <a:pt x="1835867" y="310491"/>
                  <a:pt x="1861175" y="530751"/>
                </a:cubicBezTo>
                <a:cubicBezTo>
                  <a:pt x="1886483" y="751011"/>
                  <a:pt x="1842998" y="908672"/>
                  <a:pt x="1861175" y="1078999"/>
                </a:cubicBezTo>
                <a:cubicBezTo>
                  <a:pt x="1879352" y="1249326"/>
                  <a:pt x="1869594" y="1597243"/>
                  <a:pt x="1861175" y="1749728"/>
                </a:cubicBezTo>
                <a:cubicBezTo>
                  <a:pt x="1622338" y="1774892"/>
                  <a:pt x="1486120" y="1746227"/>
                  <a:pt x="1222172" y="1749728"/>
                </a:cubicBezTo>
                <a:cubicBezTo>
                  <a:pt x="958224" y="1753229"/>
                  <a:pt x="825610" y="1763232"/>
                  <a:pt x="620392" y="1749728"/>
                </a:cubicBezTo>
                <a:cubicBezTo>
                  <a:pt x="415174" y="1736224"/>
                  <a:pt x="180099" y="1739906"/>
                  <a:pt x="0" y="1749728"/>
                </a:cubicBezTo>
                <a:cubicBezTo>
                  <a:pt x="1128" y="1494251"/>
                  <a:pt x="6206" y="1348703"/>
                  <a:pt x="0" y="1218977"/>
                </a:cubicBezTo>
                <a:cubicBezTo>
                  <a:pt x="-6206" y="1089251"/>
                  <a:pt x="-23222" y="748122"/>
                  <a:pt x="0" y="600740"/>
                </a:cubicBezTo>
                <a:cubicBezTo>
                  <a:pt x="23222" y="453358"/>
                  <a:pt x="13800" y="203040"/>
                  <a:pt x="0" y="0"/>
                </a:cubicBezTo>
                <a:close/>
              </a:path>
            </a:pathLst>
          </a:custGeom>
          <a:ln w="57150">
            <a:solidFill>
              <a:schemeClr val="accent5">
                <a:lumMod val="75000"/>
              </a:schemeClr>
            </a:solidFill>
            <a:extLst>
              <a:ext uri="{C807C97D-BFC1-408E-A445-0C87EB9F89A2}">
                <ask:lineSketchStyleProps xmlns:ask="http://schemas.microsoft.com/office/drawing/2018/sketchyshapes" sd="2181918364">
                  <a:prstGeom prst="rect">
                    <a:avLst/>
                  </a:prstGeom>
                  <ask:type>
                    <ask:lineSketchFreehand/>
                  </ask:type>
                </ask:lineSketchStyleProps>
              </a:ext>
            </a:extLst>
          </a:ln>
        </p:spPr>
      </p:pic>
      <p:sp>
        <p:nvSpPr>
          <p:cNvPr id="28" name="TextBox 9">
            <a:extLst>
              <a:ext uri="{FF2B5EF4-FFF2-40B4-BE49-F238E27FC236}">
                <a16:creationId xmlns:a16="http://schemas.microsoft.com/office/drawing/2014/main" id="{C894A995-20F4-7B45-B250-72760B312121}"/>
              </a:ext>
            </a:extLst>
          </p:cNvPr>
          <p:cNvSpPr txBox="1"/>
          <p:nvPr/>
        </p:nvSpPr>
        <p:spPr>
          <a:xfrm>
            <a:off x="3728023" y="3178426"/>
            <a:ext cx="881414" cy="3657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5">
                    <a:lumMod val="50000"/>
                  </a:schemeClr>
                </a:solidFill>
                <a:latin typeface="Kanit Light"/>
              </a:rPr>
              <a:t>QPU</a:t>
            </a:r>
          </a:p>
        </p:txBody>
      </p:sp>
      <p:pic>
        <p:nvPicPr>
          <p:cNvPr id="29" name="Picture 28" descr="A diagram of a network&#10;&#10;AI-generated content may be incorrect.">
            <a:extLst>
              <a:ext uri="{FF2B5EF4-FFF2-40B4-BE49-F238E27FC236}">
                <a16:creationId xmlns:a16="http://schemas.microsoft.com/office/drawing/2014/main" id="{ED317FC8-5556-5A36-548F-EF4D328259A7}"/>
              </a:ext>
            </a:extLst>
          </p:cNvPr>
          <p:cNvPicPr>
            <a:picLocks noChangeAspect="1"/>
          </p:cNvPicPr>
          <p:nvPr/>
        </p:nvPicPr>
        <p:blipFill>
          <a:blip r:embed="rId4"/>
          <a:stretch>
            <a:fillRect/>
          </a:stretch>
        </p:blipFill>
        <p:spPr>
          <a:xfrm>
            <a:off x="5672232" y="1340582"/>
            <a:ext cx="2256670" cy="1757243"/>
          </a:xfrm>
          <a:custGeom>
            <a:avLst/>
            <a:gdLst>
              <a:gd name="connsiteX0" fmla="*/ 0 w 2256670"/>
              <a:gd name="connsiteY0" fmla="*/ 0 h 1757243"/>
              <a:gd name="connsiteX1" fmla="*/ 564168 w 2256670"/>
              <a:gd name="connsiteY1" fmla="*/ 0 h 1757243"/>
              <a:gd name="connsiteX2" fmla="*/ 1150902 w 2256670"/>
              <a:gd name="connsiteY2" fmla="*/ 0 h 1757243"/>
              <a:gd name="connsiteX3" fmla="*/ 1715069 w 2256670"/>
              <a:gd name="connsiteY3" fmla="*/ 0 h 1757243"/>
              <a:gd name="connsiteX4" fmla="*/ 2256670 w 2256670"/>
              <a:gd name="connsiteY4" fmla="*/ 0 h 1757243"/>
              <a:gd name="connsiteX5" fmla="*/ 2256670 w 2256670"/>
              <a:gd name="connsiteY5" fmla="*/ 585748 h 1757243"/>
              <a:gd name="connsiteX6" fmla="*/ 2256670 w 2256670"/>
              <a:gd name="connsiteY6" fmla="*/ 1153923 h 1757243"/>
              <a:gd name="connsiteX7" fmla="*/ 2256670 w 2256670"/>
              <a:gd name="connsiteY7" fmla="*/ 1757243 h 1757243"/>
              <a:gd name="connsiteX8" fmla="*/ 1737636 w 2256670"/>
              <a:gd name="connsiteY8" fmla="*/ 1757243 h 1757243"/>
              <a:gd name="connsiteX9" fmla="*/ 1150902 w 2256670"/>
              <a:gd name="connsiteY9" fmla="*/ 1757243 h 1757243"/>
              <a:gd name="connsiteX10" fmla="*/ 541601 w 2256670"/>
              <a:gd name="connsiteY10" fmla="*/ 1757243 h 1757243"/>
              <a:gd name="connsiteX11" fmla="*/ 0 w 2256670"/>
              <a:gd name="connsiteY11" fmla="*/ 1757243 h 1757243"/>
              <a:gd name="connsiteX12" fmla="*/ 0 w 2256670"/>
              <a:gd name="connsiteY12" fmla="*/ 1189068 h 1757243"/>
              <a:gd name="connsiteX13" fmla="*/ 0 w 2256670"/>
              <a:gd name="connsiteY13" fmla="*/ 656037 h 1757243"/>
              <a:gd name="connsiteX14" fmla="*/ 0 w 2256670"/>
              <a:gd name="connsiteY14" fmla="*/ 0 h 175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6670" h="1757243" fill="none" extrusionOk="0">
                <a:moveTo>
                  <a:pt x="0" y="0"/>
                </a:moveTo>
                <a:cubicBezTo>
                  <a:pt x="233604" y="-17393"/>
                  <a:pt x="431279" y="-7316"/>
                  <a:pt x="564168" y="0"/>
                </a:cubicBezTo>
                <a:cubicBezTo>
                  <a:pt x="697057" y="7316"/>
                  <a:pt x="1023213" y="-2858"/>
                  <a:pt x="1150902" y="0"/>
                </a:cubicBezTo>
                <a:cubicBezTo>
                  <a:pt x="1278591" y="2858"/>
                  <a:pt x="1567083" y="-17859"/>
                  <a:pt x="1715069" y="0"/>
                </a:cubicBezTo>
                <a:cubicBezTo>
                  <a:pt x="1863055" y="17859"/>
                  <a:pt x="2030362" y="-8752"/>
                  <a:pt x="2256670" y="0"/>
                </a:cubicBezTo>
                <a:cubicBezTo>
                  <a:pt x="2235185" y="217450"/>
                  <a:pt x="2245255" y="327237"/>
                  <a:pt x="2256670" y="585748"/>
                </a:cubicBezTo>
                <a:cubicBezTo>
                  <a:pt x="2268085" y="844259"/>
                  <a:pt x="2228529" y="884893"/>
                  <a:pt x="2256670" y="1153923"/>
                </a:cubicBezTo>
                <a:cubicBezTo>
                  <a:pt x="2284811" y="1422954"/>
                  <a:pt x="2284443" y="1631821"/>
                  <a:pt x="2256670" y="1757243"/>
                </a:cubicBezTo>
                <a:cubicBezTo>
                  <a:pt x="2130587" y="1754966"/>
                  <a:pt x="1972941" y="1759557"/>
                  <a:pt x="1737636" y="1757243"/>
                </a:cubicBezTo>
                <a:cubicBezTo>
                  <a:pt x="1502331" y="1754929"/>
                  <a:pt x="1404867" y="1762368"/>
                  <a:pt x="1150902" y="1757243"/>
                </a:cubicBezTo>
                <a:cubicBezTo>
                  <a:pt x="896937" y="1752118"/>
                  <a:pt x="737345" y="1766814"/>
                  <a:pt x="541601" y="1757243"/>
                </a:cubicBezTo>
                <a:cubicBezTo>
                  <a:pt x="345857" y="1747672"/>
                  <a:pt x="192838" y="1755481"/>
                  <a:pt x="0" y="1757243"/>
                </a:cubicBezTo>
                <a:cubicBezTo>
                  <a:pt x="-6778" y="1513293"/>
                  <a:pt x="11052" y="1391307"/>
                  <a:pt x="0" y="1189068"/>
                </a:cubicBezTo>
                <a:cubicBezTo>
                  <a:pt x="-11052" y="986830"/>
                  <a:pt x="10044" y="776590"/>
                  <a:pt x="0" y="656037"/>
                </a:cubicBezTo>
                <a:cubicBezTo>
                  <a:pt x="-10044" y="535484"/>
                  <a:pt x="17162" y="247347"/>
                  <a:pt x="0" y="0"/>
                </a:cubicBezTo>
                <a:close/>
              </a:path>
              <a:path w="2256670" h="1757243" stroke="0" extrusionOk="0">
                <a:moveTo>
                  <a:pt x="0" y="0"/>
                </a:moveTo>
                <a:cubicBezTo>
                  <a:pt x="244072" y="16961"/>
                  <a:pt x="288238" y="-10986"/>
                  <a:pt x="564168" y="0"/>
                </a:cubicBezTo>
                <a:cubicBezTo>
                  <a:pt x="840098" y="10986"/>
                  <a:pt x="861916" y="1777"/>
                  <a:pt x="1060635" y="0"/>
                </a:cubicBezTo>
                <a:cubicBezTo>
                  <a:pt x="1259354" y="-1777"/>
                  <a:pt x="1485421" y="-19688"/>
                  <a:pt x="1624802" y="0"/>
                </a:cubicBezTo>
                <a:cubicBezTo>
                  <a:pt x="1764183" y="19688"/>
                  <a:pt x="2036757" y="3723"/>
                  <a:pt x="2256670" y="0"/>
                </a:cubicBezTo>
                <a:cubicBezTo>
                  <a:pt x="2278888" y="175296"/>
                  <a:pt x="2229162" y="331260"/>
                  <a:pt x="2256670" y="550603"/>
                </a:cubicBezTo>
                <a:cubicBezTo>
                  <a:pt x="2284178" y="769946"/>
                  <a:pt x="2253517" y="909562"/>
                  <a:pt x="2256670" y="1118778"/>
                </a:cubicBezTo>
                <a:cubicBezTo>
                  <a:pt x="2259823" y="1327995"/>
                  <a:pt x="2234826" y="1583230"/>
                  <a:pt x="2256670" y="1757243"/>
                </a:cubicBezTo>
                <a:cubicBezTo>
                  <a:pt x="2088894" y="1737651"/>
                  <a:pt x="1861943" y="1733195"/>
                  <a:pt x="1669936" y="1757243"/>
                </a:cubicBezTo>
                <a:cubicBezTo>
                  <a:pt x="1477929" y="1781291"/>
                  <a:pt x="1273264" y="1778627"/>
                  <a:pt x="1150902" y="1757243"/>
                </a:cubicBezTo>
                <a:cubicBezTo>
                  <a:pt x="1028540" y="1735859"/>
                  <a:pt x="819523" y="1779226"/>
                  <a:pt x="541601" y="1757243"/>
                </a:cubicBezTo>
                <a:cubicBezTo>
                  <a:pt x="263679" y="1735260"/>
                  <a:pt x="137772" y="1757213"/>
                  <a:pt x="0" y="1757243"/>
                </a:cubicBezTo>
                <a:cubicBezTo>
                  <a:pt x="-25709" y="1471045"/>
                  <a:pt x="25199" y="1399160"/>
                  <a:pt x="0" y="1171495"/>
                </a:cubicBezTo>
                <a:cubicBezTo>
                  <a:pt x="-25199" y="943830"/>
                  <a:pt x="8017" y="754262"/>
                  <a:pt x="0" y="568175"/>
                </a:cubicBezTo>
                <a:cubicBezTo>
                  <a:pt x="-8017" y="382088"/>
                  <a:pt x="20714" y="257265"/>
                  <a:pt x="0" y="0"/>
                </a:cubicBezTo>
                <a:close/>
              </a:path>
            </a:pathLst>
          </a:custGeom>
          <a:ln w="57150">
            <a:solidFill>
              <a:schemeClr val="accent5">
                <a:lumMod val="75000"/>
              </a:schemeClr>
            </a:solidFill>
            <a:extLst>
              <a:ext uri="{C807C97D-BFC1-408E-A445-0C87EB9F89A2}">
                <ask:lineSketchStyleProps xmlns:ask="http://schemas.microsoft.com/office/drawing/2018/sketchyshapes" sd="653822234">
                  <a:prstGeom prst="rect">
                    <a:avLst/>
                  </a:prstGeom>
                  <ask:type>
                    <ask:lineSketchFreehand/>
                  </ask:type>
                </ask:lineSketchStyleProps>
              </a:ext>
            </a:extLst>
          </a:ln>
        </p:spPr>
      </p:pic>
      <p:sp>
        <p:nvSpPr>
          <p:cNvPr id="30" name="TextBox 11">
            <a:extLst>
              <a:ext uri="{FF2B5EF4-FFF2-40B4-BE49-F238E27FC236}">
                <a16:creationId xmlns:a16="http://schemas.microsoft.com/office/drawing/2014/main" id="{30549F7B-D528-E18D-8DA0-D0C05D11C490}"/>
              </a:ext>
            </a:extLst>
          </p:cNvPr>
          <p:cNvSpPr txBox="1"/>
          <p:nvPr/>
        </p:nvSpPr>
        <p:spPr>
          <a:xfrm>
            <a:off x="5672533" y="3205131"/>
            <a:ext cx="2696906" cy="3657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5">
                    <a:lumMod val="50000"/>
                  </a:schemeClr>
                </a:solidFill>
                <a:latin typeface="Kanit Light"/>
                <a:ea typeface="+mn-lt"/>
                <a:cs typeface="+mn-lt"/>
              </a:rPr>
              <a:t>Quantum Gates</a:t>
            </a:r>
            <a:r>
              <a:rPr lang="en-US" dirty="0">
                <a:solidFill>
                  <a:schemeClr val="accent5">
                    <a:lumMod val="50000"/>
                  </a:schemeClr>
                </a:solidFill>
                <a:latin typeface="Kanit Light"/>
                <a:ea typeface="+mn-lt"/>
                <a:cs typeface="+mn-lt"/>
              </a:rPr>
              <a:t> </a:t>
            </a:r>
            <a:r>
              <a:rPr lang="en-US" sz="1200" dirty="0">
                <a:solidFill>
                  <a:schemeClr val="accent5">
                    <a:lumMod val="50000"/>
                  </a:schemeClr>
                </a:solidFill>
                <a:latin typeface="Kanit Light"/>
                <a:ea typeface="+mn-lt"/>
                <a:cs typeface="+mn-lt"/>
              </a:rPr>
              <a:t>"</a:t>
            </a:r>
            <a:r>
              <a:rPr lang="en-US" sz="1200" dirty="0">
                <a:solidFill>
                  <a:schemeClr val="accent5">
                    <a:lumMod val="50000"/>
                  </a:schemeClr>
                </a:solidFill>
                <a:latin typeface="Kanit Light"/>
              </a:rPr>
              <a:t>CNOT gate"</a:t>
            </a:r>
            <a:endParaRPr lang="en-US" dirty="0">
              <a:solidFill>
                <a:schemeClr val="accent5">
                  <a:lumMod val="50000"/>
                </a:schemeClr>
              </a:solidFill>
              <a:latin typeface="Kanit Light"/>
            </a:endParaRPr>
          </a:p>
        </p:txBody>
      </p:sp>
      <p:pic>
        <p:nvPicPr>
          <p:cNvPr id="31" name="Picture 30" descr="A diagram of a computer program&#10;&#10;AI-generated content may be incorrect.">
            <a:extLst>
              <a:ext uri="{FF2B5EF4-FFF2-40B4-BE49-F238E27FC236}">
                <a16:creationId xmlns:a16="http://schemas.microsoft.com/office/drawing/2014/main" id="{9A3768C9-E0CD-C2F3-A7E9-96F332A051E2}"/>
              </a:ext>
            </a:extLst>
          </p:cNvPr>
          <p:cNvPicPr>
            <a:picLocks noChangeAspect="1"/>
          </p:cNvPicPr>
          <p:nvPr/>
        </p:nvPicPr>
        <p:blipFill>
          <a:blip r:embed="rId5"/>
          <a:srcRect t="39639" r="323"/>
          <a:stretch/>
        </p:blipFill>
        <p:spPr>
          <a:xfrm>
            <a:off x="8862395" y="1316731"/>
            <a:ext cx="2179643" cy="1640784"/>
          </a:xfrm>
          <a:custGeom>
            <a:avLst/>
            <a:gdLst>
              <a:gd name="connsiteX0" fmla="*/ 0 w 2179643"/>
              <a:gd name="connsiteY0" fmla="*/ 0 h 1640784"/>
              <a:gd name="connsiteX1" fmla="*/ 566707 w 2179643"/>
              <a:gd name="connsiteY1" fmla="*/ 0 h 1640784"/>
              <a:gd name="connsiteX2" fmla="*/ 1068025 w 2179643"/>
              <a:gd name="connsiteY2" fmla="*/ 0 h 1640784"/>
              <a:gd name="connsiteX3" fmla="*/ 1656529 w 2179643"/>
              <a:gd name="connsiteY3" fmla="*/ 0 h 1640784"/>
              <a:gd name="connsiteX4" fmla="*/ 2179643 w 2179643"/>
              <a:gd name="connsiteY4" fmla="*/ 0 h 1640784"/>
              <a:gd name="connsiteX5" fmla="*/ 2179643 w 2179643"/>
              <a:gd name="connsiteY5" fmla="*/ 530520 h 1640784"/>
              <a:gd name="connsiteX6" fmla="*/ 2179643 w 2179643"/>
              <a:gd name="connsiteY6" fmla="*/ 1093856 h 1640784"/>
              <a:gd name="connsiteX7" fmla="*/ 2179643 w 2179643"/>
              <a:gd name="connsiteY7" fmla="*/ 1640784 h 1640784"/>
              <a:gd name="connsiteX8" fmla="*/ 1634732 w 2179643"/>
              <a:gd name="connsiteY8" fmla="*/ 1640784 h 1640784"/>
              <a:gd name="connsiteX9" fmla="*/ 1133414 w 2179643"/>
              <a:gd name="connsiteY9" fmla="*/ 1640784 h 1640784"/>
              <a:gd name="connsiteX10" fmla="*/ 632096 w 2179643"/>
              <a:gd name="connsiteY10" fmla="*/ 1640784 h 1640784"/>
              <a:gd name="connsiteX11" fmla="*/ 0 w 2179643"/>
              <a:gd name="connsiteY11" fmla="*/ 1640784 h 1640784"/>
              <a:gd name="connsiteX12" fmla="*/ 0 w 2179643"/>
              <a:gd name="connsiteY12" fmla="*/ 1077448 h 1640784"/>
              <a:gd name="connsiteX13" fmla="*/ 0 w 2179643"/>
              <a:gd name="connsiteY13" fmla="*/ 579744 h 1640784"/>
              <a:gd name="connsiteX14" fmla="*/ 0 w 2179643"/>
              <a:gd name="connsiteY14" fmla="*/ 0 h 164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9643" h="1640784" fill="none" extrusionOk="0">
                <a:moveTo>
                  <a:pt x="0" y="0"/>
                </a:moveTo>
                <a:cubicBezTo>
                  <a:pt x="126522" y="15284"/>
                  <a:pt x="441924" y="-4626"/>
                  <a:pt x="566707" y="0"/>
                </a:cubicBezTo>
                <a:cubicBezTo>
                  <a:pt x="691490" y="4626"/>
                  <a:pt x="878093" y="11318"/>
                  <a:pt x="1068025" y="0"/>
                </a:cubicBezTo>
                <a:cubicBezTo>
                  <a:pt x="1257957" y="-11318"/>
                  <a:pt x="1465602" y="20033"/>
                  <a:pt x="1656529" y="0"/>
                </a:cubicBezTo>
                <a:cubicBezTo>
                  <a:pt x="1847456" y="-20033"/>
                  <a:pt x="2017496" y="-8978"/>
                  <a:pt x="2179643" y="0"/>
                </a:cubicBezTo>
                <a:cubicBezTo>
                  <a:pt x="2178420" y="223309"/>
                  <a:pt x="2190099" y="419253"/>
                  <a:pt x="2179643" y="530520"/>
                </a:cubicBezTo>
                <a:cubicBezTo>
                  <a:pt x="2169187" y="641787"/>
                  <a:pt x="2205761" y="888618"/>
                  <a:pt x="2179643" y="1093856"/>
                </a:cubicBezTo>
                <a:cubicBezTo>
                  <a:pt x="2153525" y="1299094"/>
                  <a:pt x="2186353" y="1380583"/>
                  <a:pt x="2179643" y="1640784"/>
                </a:cubicBezTo>
                <a:cubicBezTo>
                  <a:pt x="2031655" y="1650634"/>
                  <a:pt x="1862597" y="1627405"/>
                  <a:pt x="1634732" y="1640784"/>
                </a:cubicBezTo>
                <a:cubicBezTo>
                  <a:pt x="1406867" y="1654163"/>
                  <a:pt x="1322102" y="1660118"/>
                  <a:pt x="1133414" y="1640784"/>
                </a:cubicBezTo>
                <a:cubicBezTo>
                  <a:pt x="944726" y="1621450"/>
                  <a:pt x="750658" y="1647657"/>
                  <a:pt x="632096" y="1640784"/>
                </a:cubicBezTo>
                <a:cubicBezTo>
                  <a:pt x="513534" y="1633911"/>
                  <a:pt x="313145" y="1611366"/>
                  <a:pt x="0" y="1640784"/>
                </a:cubicBezTo>
                <a:cubicBezTo>
                  <a:pt x="17506" y="1408311"/>
                  <a:pt x="-7356" y="1340693"/>
                  <a:pt x="0" y="1077448"/>
                </a:cubicBezTo>
                <a:cubicBezTo>
                  <a:pt x="7356" y="814203"/>
                  <a:pt x="15431" y="728945"/>
                  <a:pt x="0" y="579744"/>
                </a:cubicBezTo>
                <a:cubicBezTo>
                  <a:pt x="-15431" y="430543"/>
                  <a:pt x="-15597" y="248483"/>
                  <a:pt x="0" y="0"/>
                </a:cubicBezTo>
                <a:close/>
              </a:path>
              <a:path w="2179643" h="1640784" stroke="0" extrusionOk="0">
                <a:moveTo>
                  <a:pt x="0" y="0"/>
                </a:moveTo>
                <a:cubicBezTo>
                  <a:pt x="230623" y="-21807"/>
                  <a:pt x="334038" y="-2194"/>
                  <a:pt x="479521" y="0"/>
                </a:cubicBezTo>
                <a:cubicBezTo>
                  <a:pt x="625004" y="2194"/>
                  <a:pt x="780078" y="21001"/>
                  <a:pt x="980839" y="0"/>
                </a:cubicBezTo>
                <a:cubicBezTo>
                  <a:pt x="1181600" y="-21001"/>
                  <a:pt x="1411629" y="-9755"/>
                  <a:pt x="1525750" y="0"/>
                </a:cubicBezTo>
                <a:cubicBezTo>
                  <a:pt x="1639871" y="9755"/>
                  <a:pt x="2036596" y="-3514"/>
                  <a:pt x="2179643" y="0"/>
                </a:cubicBezTo>
                <a:cubicBezTo>
                  <a:pt x="2195321" y="142611"/>
                  <a:pt x="2189376" y="340729"/>
                  <a:pt x="2179643" y="563336"/>
                </a:cubicBezTo>
                <a:cubicBezTo>
                  <a:pt x="2169910" y="785943"/>
                  <a:pt x="2155253" y="948397"/>
                  <a:pt x="2179643" y="1077448"/>
                </a:cubicBezTo>
                <a:cubicBezTo>
                  <a:pt x="2204033" y="1206499"/>
                  <a:pt x="2164292" y="1521563"/>
                  <a:pt x="2179643" y="1640784"/>
                </a:cubicBezTo>
                <a:cubicBezTo>
                  <a:pt x="2044490" y="1623200"/>
                  <a:pt x="1872403" y="1617545"/>
                  <a:pt x="1678325" y="1640784"/>
                </a:cubicBezTo>
                <a:cubicBezTo>
                  <a:pt x="1484247" y="1664023"/>
                  <a:pt x="1354264" y="1620637"/>
                  <a:pt x="1155211" y="1640784"/>
                </a:cubicBezTo>
                <a:cubicBezTo>
                  <a:pt x="956158" y="1660931"/>
                  <a:pt x="892483" y="1650588"/>
                  <a:pt x="632096" y="1640784"/>
                </a:cubicBezTo>
                <a:cubicBezTo>
                  <a:pt x="371709" y="1630980"/>
                  <a:pt x="247682" y="1650072"/>
                  <a:pt x="0" y="1640784"/>
                </a:cubicBezTo>
                <a:cubicBezTo>
                  <a:pt x="17904" y="1407836"/>
                  <a:pt x="22885" y="1245107"/>
                  <a:pt x="0" y="1077448"/>
                </a:cubicBezTo>
                <a:cubicBezTo>
                  <a:pt x="-22885" y="909789"/>
                  <a:pt x="22020" y="644879"/>
                  <a:pt x="0" y="514112"/>
                </a:cubicBezTo>
                <a:cubicBezTo>
                  <a:pt x="-22020" y="383345"/>
                  <a:pt x="23051" y="256834"/>
                  <a:pt x="0" y="0"/>
                </a:cubicBezTo>
                <a:close/>
              </a:path>
            </a:pathLst>
          </a:custGeom>
          <a:ln w="57150">
            <a:solidFill>
              <a:schemeClr val="accent5">
                <a:lumMod val="75000"/>
              </a:schemeClr>
            </a:solidFill>
            <a:extLst>
              <a:ext uri="{C807C97D-BFC1-408E-A445-0C87EB9F89A2}">
                <ask:lineSketchStyleProps xmlns:ask="http://schemas.microsoft.com/office/drawing/2018/sketchyshapes" sd="273093991">
                  <a:prstGeom prst="rect">
                    <a:avLst/>
                  </a:prstGeom>
                  <ask:type>
                    <ask:lineSketchFreehand/>
                  </ask:type>
                </ask:lineSketchStyleProps>
              </a:ext>
            </a:extLst>
          </a:ln>
        </p:spPr>
      </p:pic>
      <p:sp>
        <p:nvSpPr>
          <p:cNvPr id="32" name="TextBox 13">
            <a:extLst>
              <a:ext uri="{FF2B5EF4-FFF2-40B4-BE49-F238E27FC236}">
                <a16:creationId xmlns:a16="http://schemas.microsoft.com/office/drawing/2014/main" id="{AC0E5D04-86DA-1E62-0896-9B34B919EC49}"/>
              </a:ext>
            </a:extLst>
          </p:cNvPr>
          <p:cNvSpPr txBox="1"/>
          <p:nvPr/>
        </p:nvSpPr>
        <p:spPr>
          <a:xfrm>
            <a:off x="8540974" y="3205131"/>
            <a:ext cx="3714256" cy="3657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5">
                    <a:lumMod val="50000"/>
                  </a:schemeClr>
                </a:solidFill>
                <a:latin typeface="Kanit Light"/>
              </a:rPr>
              <a:t>Quantum Error Correction</a:t>
            </a:r>
          </a:p>
        </p:txBody>
      </p:sp>
      <p:pic>
        <p:nvPicPr>
          <p:cNvPr id="33" name="Picture 32" descr="A close up of a machine&#10;&#10;AI-generated content may be incorrect.">
            <a:extLst>
              <a:ext uri="{FF2B5EF4-FFF2-40B4-BE49-F238E27FC236}">
                <a16:creationId xmlns:a16="http://schemas.microsoft.com/office/drawing/2014/main" id="{6091F95E-1B34-BEDA-AA92-2D1972AE3E5A}"/>
              </a:ext>
            </a:extLst>
          </p:cNvPr>
          <p:cNvPicPr>
            <a:picLocks noChangeAspect="1"/>
          </p:cNvPicPr>
          <p:nvPr/>
        </p:nvPicPr>
        <p:blipFill>
          <a:blip r:embed="rId6"/>
          <a:stretch>
            <a:fillRect/>
          </a:stretch>
        </p:blipFill>
        <p:spPr>
          <a:xfrm>
            <a:off x="544561" y="3798266"/>
            <a:ext cx="1870425" cy="1934703"/>
          </a:xfrm>
          <a:custGeom>
            <a:avLst/>
            <a:gdLst>
              <a:gd name="connsiteX0" fmla="*/ 0 w 1870425"/>
              <a:gd name="connsiteY0" fmla="*/ 0 h 1934703"/>
              <a:gd name="connsiteX1" fmla="*/ 660884 w 1870425"/>
              <a:gd name="connsiteY1" fmla="*/ 0 h 1934703"/>
              <a:gd name="connsiteX2" fmla="*/ 1265654 w 1870425"/>
              <a:gd name="connsiteY2" fmla="*/ 0 h 1934703"/>
              <a:gd name="connsiteX3" fmla="*/ 1870425 w 1870425"/>
              <a:gd name="connsiteY3" fmla="*/ 0 h 1934703"/>
              <a:gd name="connsiteX4" fmla="*/ 1870425 w 1870425"/>
              <a:gd name="connsiteY4" fmla="*/ 625554 h 1934703"/>
              <a:gd name="connsiteX5" fmla="*/ 1870425 w 1870425"/>
              <a:gd name="connsiteY5" fmla="*/ 1231761 h 1934703"/>
              <a:gd name="connsiteX6" fmla="*/ 1870425 w 1870425"/>
              <a:gd name="connsiteY6" fmla="*/ 1934703 h 1934703"/>
              <a:gd name="connsiteX7" fmla="*/ 1228246 w 1870425"/>
              <a:gd name="connsiteY7" fmla="*/ 1934703 h 1934703"/>
              <a:gd name="connsiteX8" fmla="*/ 660883 w 1870425"/>
              <a:gd name="connsiteY8" fmla="*/ 1934703 h 1934703"/>
              <a:gd name="connsiteX9" fmla="*/ 0 w 1870425"/>
              <a:gd name="connsiteY9" fmla="*/ 1934703 h 1934703"/>
              <a:gd name="connsiteX10" fmla="*/ 0 w 1870425"/>
              <a:gd name="connsiteY10" fmla="*/ 1328496 h 1934703"/>
              <a:gd name="connsiteX11" fmla="*/ 0 w 1870425"/>
              <a:gd name="connsiteY11" fmla="*/ 702942 h 1934703"/>
              <a:gd name="connsiteX12" fmla="*/ 0 w 1870425"/>
              <a:gd name="connsiteY12" fmla="*/ 0 h 193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0425" h="1934703" fill="none" extrusionOk="0">
                <a:moveTo>
                  <a:pt x="0" y="0"/>
                </a:moveTo>
                <a:cubicBezTo>
                  <a:pt x="145484" y="17693"/>
                  <a:pt x="516197" y="-19981"/>
                  <a:pt x="660884" y="0"/>
                </a:cubicBezTo>
                <a:cubicBezTo>
                  <a:pt x="805571" y="19981"/>
                  <a:pt x="989053" y="-12885"/>
                  <a:pt x="1265654" y="0"/>
                </a:cubicBezTo>
                <a:cubicBezTo>
                  <a:pt x="1542255" y="12885"/>
                  <a:pt x="1734671" y="8215"/>
                  <a:pt x="1870425" y="0"/>
                </a:cubicBezTo>
                <a:cubicBezTo>
                  <a:pt x="1844221" y="166648"/>
                  <a:pt x="1885663" y="374250"/>
                  <a:pt x="1870425" y="625554"/>
                </a:cubicBezTo>
                <a:cubicBezTo>
                  <a:pt x="1855187" y="876858"/>
                  <a:pt x="1899266" y="964287"/>
                  <a:pt x="1870425" y="1231761"/>
                </a:cubicBezTo>
                <a:cubicBezTo>
                  <a:pt x="1841584" y="1499235"/>
                  <a:pt x="1876855" y="1759783"/>
                  <a:pt x="1870425" y="1934703"/>
                </a:cubicBezTo>
                <a:cubicBezTo>
                  <a:pt x="1577630" y="1961199"/>
                  <a:pt x="1364537" y="1952881"/>
                  <a:pt x="1228246" y="1934703"/>
                </a:cubicBezTo>
                <a:cubicBezTo>
                  <a:pt x="1091955" y="1916525"/>
                  <a:pt x="805692" y="1942783"/>
                  <a:pt x="660883" y="1934703"/>
                </a:cubicBezTo>
                <a:cubicBezTo>
                  <a:pt x="516074" y="1926623"/>
                  <a:pt x="261770" y="1903840"/>
                  <a:pt x="0" y="1934703"/>
                </a:cubicBezTo>
                <a:cubicBezTo>
                  <a:pt x="-7387" y="1646130"/>
                  <a:pt x="-15147" y="1521654"/>
                  <a:pt x="0" y="1328496"/>
                </a:cubicBezTo>
                <a:cubicBezTo>
                  <a:pt x="15147" y="1135338"/>
                  <a:pt x="15441" y="1005599"/>
                  <a:pt x="0" y="702942"/>
                </a:cubicBezTo>
                <a:cubicBezTo>
                  <a:pt x="-15441" y="400285"/>
                  <a:pt x="-620" y="309791"/>
                  <a:pt x="0" y="0"/>
                </a:cubicBezTo>
                <a:close/>
              </a:path>
              <a:path w="1870425" h="1934703" stroke="0" extrusionOk="0">
                <a:moveTo>
                  <a:pt x="0" y="0"/>
                </a:moveTo>
                <a:cubicBezTo>
                  <a:pt x="300357" y="-12557"/>
                  <a:pt x="447329" y="-9437"/>
                  <a:pt x="623475" y="0"/>
                </a:cubicBezTo>
                <a:cubicBezTo>
                  <a:pt x="799622" y="9437"/>
                  <a:pt x="1042813" y="21693"/>
                  <a:pt x="1190837" y="0"/>
                </a:cubicBezTo>
                <a:cubicBezTo>
                  <a:pt x="1338861" y="-21693"/>
                  <a:pt x="1733672" y="-30668"/>
                  <a:pt x="1870425" y="0"/>
                </a:cubicBezTo>
                <a:cubicBezTo>
                  <a:pt x="1902324" y="309280"/>
                  <a:pt x="1902033" y="404985"/>
                  <a:pt x="1870425" y="664248"/>
                </a:cubicBezTo>
                <a:cubicBezTo>
                  <a:pt x="1838817" y="923511"/>
                  <a:pt x="1838303" y="1160874"/>
                  <a:pt x="1870425" y="1309149"/>
                </a:cubicBezTo>
                <a:cubicBezTo>
                  <a:pt x="1902547" y="1457424"/>
                  <a:pt x="1885470" y="1691522"/>
                  <a:pt x="1870425" y="1934703"/>
                </a:cubicBezTo>
                <a:cubicBezTo>
                  <a:pt x="1657782" y="1947951"/>
                  <a:pt x="1432255" y="1934351"/>
                  <a:pt x="1265654" y="1934703"/>
                </a:cubicBezTo>
                <a:cubicBezTo>
                  <a:pt x="1099053" y="1935055"/>
                  <a:pt x="757373" y="1914827"/>
                  <a:pt x="604771" y="1934703"/>
                </a:cubicBezTo>
                <a:cubicBezTo>
                  <a:pt x="452169" y="1954579"/>
                  <a:pt x="246225" y="1939616"/>
                  <a:pt x="0" y="1934703"/>
                </a:cubicBezTo>
                <a:cubicBezTo>
                  <a:pt x="5319" y="1780250"/>
                  <a:pt x="-24007" y="1465499"/>
                  <a:pt x="0" y="1309149"/>
                </a:cubicBezTo>
                <a:cubicBezTo>
                  <a:pt x="24007" y="1152799"/>
                  <a:pt x="-5560" y="788451"/>
                  <a:pt x="0" y="644901"/>
                </a:cubicBezTo>
                <a:cubicBezTo>
                  <a:pt x="5560" y="501351"/>
                  <a:pt x="-15131" y="259592"/>
                  <a:pt x="0" y="0"/>
                </a:cubicBezTo>
                <a:close/>
              </a:path>
            </a:pathLst>
          </a:custGeom>
          <a:ln w="57150">
            <a:solidFill>
              <a:schemeClr val="accent5">
                <a:lumMod val="75000"/>
              </a:schemeClr>
            </a:solidFill>
            <a:extLst>
              <a:ext uri="{C807C97D-BFC1-408E-A445-0C87EB9F89A2}">
                <ask:lineSketchStyleProps xmlns:ask="http://schemas.microsoft.com/office/drawing/2018/sketchyshapes" sd="827726102">
                  <a:prstGeom prst="rect">
                    <a:avLst/>
                  </a:prstGeom>
                  <ask:type>
                    <ask:lineSketchFreehand/>
                  </ask:type>
                </ask:lineSketchStyleProps>
              </a:ext>
            </a:extLst>
          </a:ln>
        </p:spPr>
      </p:pic>
      <p:sp>
        <p:nvSpPr>
          <p:cNvPr id="34" name="TextBox 15">
            <a:extLst>
              <a:ext uri="{FF2B5EF4-FFF2-40B4-BE49-F238E27FC236}">
                <a16:creationId xmlns:a16="http://schemas.microsoft.com/office/drawing/2014/main" id="{EB292AFA-BA54-A44C-4F74-66C6D9C8C73B}"/>
              </a:ext>
            </a:extLst>
          </p:cNvPr>
          <p:cNvSpPr txBox="1"/>
          <p:nvPr/>
        </p:nvSpPr>
        <p:spPr>
          <a:xfrm>
            <a:off x="545496" y="5933279"/>
            <a:ext cx="2696906" cy="3657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5">
                    <a:lumMod val="50000"/>
                  </a:schemeClr>
                </a:solidFill>
                <a:latin typeface="Kanit Light"/>
              </a:rPr>
              <a:t>Cryogenic System</a:t>
            </a:r>
          </a:p>
        </p:txBody>
      </p:sp>
      <p:pic>
        <p:nvPicPr>
          <p:cNvPr id="35" name="Picture 34" descr="A person holding a green circuit board&#10;&#10;AI-generated content may be incorrect.">
            <a:extLst>
              <a:ext uri="{FF2B5EF4-FFF2-40B4-BE49-F238E27FC236}">
                <a16:creationId xmlns:a16="http://schemas.microsoft.com/office/drawing/2014/main" id="{FEF53C61-86BF-204C-2C2F-D3FF94CAA813}"/>
              </a:ext>
            </a:extLst>
          </p:cNvPr>
          <p:cNvPicPr>
            <a:picLocks noChangeAspect="1"/>
          </p:cNvPicPr>
          <p:nvPr/>
        </p:nvPicPr>
        <p:blipFill>
          <a:blip r:embed="rId7"/>
          <a:stretch>
            <a:fillRect/>
          </a:stretch>
        </p:blipFill>
        <p:spPr>
          <a:xfrm>
            <a:off x="3143995" y="3782394"/>
            <a:ext cx="1869733" cy="1950309"/>
          </a:xfrm>
          <a:custGeom>
            <a:avLst/>
            <a:gdLst>
              <a:gd name="connsiteX0" fmla="*/ 0 w 1869733"/>
              <a:gd name="connsiteY0" fmla="*/ 0 h 1950309"/>
              <a:gd name="connsiteX1" fmla="*/ 567152 w 1869733"/>
              <a:gd name="connsiteY1" fmla="*/ 0 h 1950309"/>
              <a:gd name="connsiteX2" fmla="*/ 1134305 w 1869733"/>
              <a:gd name="connsiteY2" fmla="*/ 0 h 1950309"/>
              <a:gd name="connsiteX3" fmla="*/ 1869733 w 1869733"/>
              <a:gd name="connsiteY3" fmla="*/ 0 h 1950309"/>
              <a:gd name="connsiteX4" fmla="*/ 1869733 w 1869733"/>
              <a:gd name="connsiteY4" fmla="*/ 689109 h 1950309"/>
              <a:gd name="connsiteX5" fmla="*/ 1869733 w 1869733"/>
              <a:gd name="connsiteY5" fmla="*/ 1339212 h 1950309"/>
              <a:gd name="connsiteX6" fmla="*/ 1869733 w 1869733"/>
              <a:gd name="connsiteY6" fmla="*/ 1950309 h 1950309"/>
              <a:gd name="connsiteX7" fmla="*/ 1265186 w 1869733"/>
              <a:gd name="connsiteY7" fmla="*/ 1950309 h 1950309"/>
              <a:gd name="connsiteX8" fmla="*/ 604547 w 1869733"/>
              <a:gd name="connsiteY8" fmla="*/ 1950309 h 1950309"/>
              <a:gd name="connsiteX9" fmla="*/ 0 w 1869733"/>
              <a:gd name="connsiteY9" fmla="*/ 1950309 h 1950309"/>
              <a:gd name="connsiteX10" fmla="*/ 0 w 1869733"/>
              <a:gd name="connsiteY10" fmla="*/ 1358715 h 1950309"/>
              <a:gd name="connsiteX11" fmla="*/ 0 w 1869733"/>
              <a:gd name="connsiteY11" fmla="*/ 669606 h 1950309"/>
              <a:gd name="connsiteX12" fmla="*/ 0 w 1869733"/>
              <a:gd name="connsiteY12" fmla="*/ 0 h 195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9733" h="1950309" fill="none" extrusionOk="0">
                <a:moveTo>
                  <a:pt x="0" y="0"/>
                </a:moveTo>
                <a:cubicBezTo>
                  <a:pt x="139801" y="-660"/>
                  <a:pt x="415288" y="-5805"/>
                  <a:pt x="567152" y="0"/>
                </a:cubicBezTo>
                <a:cubicBezTo>
                  <a:pt x="719016" y="5805"/>
                  <a:pt x="928879" y="-15956"/>
                  <a:pt x="1134305" y="0"/>
                </a:cubicBezTo>
                <a:cubicBezTo>
                  <a:pt x="1339731" y="15956"/>
                  <a:pt x="1705247" y="-14457"/>
                  <a:pt x="1869733" y="0"/>
                </a:cubicBezTo>
                <a:cubicBezTo>
                  <a:pt x="1851375" y="302223"/>
                  <a:pt x="1837565" y="524584"/>
                  <a:pt x="1869733" y="689109"/>
                </a:cubicBezTo>
                <a:cubicBezTo>
                  <a:pt x="1901901" y="853634"/>
                  <a:pt x="1843658" y="1107775"/>
                  <a:pt x="1869733" y="1339212"/>
                </a:cubicBezTo>
                <a:cubicBezTo>
                  <a:pt x="1895808" y="1570649"/>
                  <a:pt x="1892777" y="1749596"/>
                  <a:pt x="1869733" y="1950309"/>
                </a:cubicBezTo>
                <a:cubicBezTo>
                  <a:pt x="1665314" y="1953116"/>
                  <a:pt x="1441070" y="1941680"/>
                  <a:pt x="1265186" y="1950309"/>
                </a:cubicBezTo>
                <a:cubicBezTo>
                  <a:pt x="1089302" y="1958938"/>
                  <a:pt x="904565" y="1975901"/>
                  <a:pt x="604547" y="1950309"/>
                </a:cubicBezTo>
                <a:cubicBezTo>
                  <a:pt x="304529" y="1924717"/>
                  <a:pt x="232712" y="1959095"/>
                  <a:pt x="0" y="1950309"/>
                </a:cubicBezTo>
                <a:cubicBezTo>
                  <a:pt x="-22419" y="1727438"/>
                  <a:pt x="4149" y="1503101"/>
                  <a:pt x="0" y="1358715"/>
                </a:cubicBezTo>
                <a:cubicBezTo>
                  <a:pt x="-4149" y="1214329"/>
                  <a:pt x="-10471" y="895110"/>
                  <a:pt x="0" y="669606"/>
                </a:cubicBezTo>
                <a:cubicBezTo>
                  <a:pt x="10471" y="444102"/>
                  <a:pt x="-12364" y="232811"/>
                  <a:pt x="0" y="0"/>
                </a:cubicBezTo>
                <a:close/>
              </a:path>
              <a:path w="1869733" h="1950309" stroke="0" extrusionOk="0">
                <a:moveTo>
                  <a:pt x="0" y="0"/>
                </a:moveTo>
                <a:cubicBezTo>
                  <a:pt x="176223" y="16966"/>
                  <a:pt x="395318" y="-5688"/>
                  <a:pt x="660639" y="0"/>
                </a:cubicBezTo>
                <a:cubicBezTo>
                  <a:pt x="925960" y="5688"/>
                  <a:pt x="1074382" y="16302"/>
                  <a:pt x="1302581" y="0"/>
                </a:cubicBezTo>
                <a:cubicBezTo>
                  <a:pt x="1530780" y="-16302"/>
                  <a:pt x="1589397" y="9479"/>
                  <a:pt x="1869733" y="0"/>
                </a:cubicBezTo>
                <a:cubicBezTo>
                  <a:pt x="1895710" y="136414"/>
                  <a:pt x="1874266" y="441767"/>
                  <a:pt x="1869733" y="650103"/>
                </a:cubicBezTo>
                <a:cubicBezTo>
                  <a:pt x="1865200" y="858439"/>
                  <a:pt x="1849176" y="1094166"/>
                  <a:pt x="1869733" y="1261200"/>
                </a:cubicBezTo>
                <a:cubicBezTo>
                  <a:pt x="1890290" y="1428234"/>
                  <a:pt x="1848215" y="1712816"/>
                  <a:pt x="1869733" y="1950309"/>
                </a:cubicBezTo>
                <a:cubicBezTo>
                  <a:pt x="1613148" y="1968420"/>
                  <a:pt x="1373902" y="1923552"/>
                  <a:pt x="1246489" y="1950309"/>
                </a:cubicBezTo>
                <a:cubicBezTo>
                  <a:pt x="1119076" y="1977066"/>
                  <a:pt x="819338" y="1973432"/>
                  <a:pt x="604547" y="1950309"/>
                </a:cubicBezTo>
                <a:cubicBezTo>
                  <a:pt x="389756" y="1927186"/>
                  <a:pt x="123944" y="1955372"/>
                  <a:pt x="0" y="1950309"/>
                </a:cubicBezTo>
                <a:cubicBezTo>
                  <a:pt x="-28530" y="1781022"/>
                  <a:pt x="-4426" y="1621900"/>
                  <a:pt x="0" y="1358715"/>
                </a:cubicBezTo>
                <a:cubicBezTo>
                  <a:pt x="4426" y="1095530"/>
                  <a:pt x="-32257" y="815235"/>
                  <a:pt x="0" y="669606"/>
                </a:cubicBezTo>
                <a:cubicBezTo>
                  <a:pt x="32257" y="523977"/>
                  <a:pt x="-16502" y="208507"/>
                  <a:pt x="0" y="0"/>
                </a:cubicBezTo>
                <a:close/>
              </a:path>
            </a:pathLst>
          </a:custGeom>
          <a:ln w="57150">
            <a:solidFill>
              <a:schemeClr val="accent5">
                <a:lumMod val="75000"/>
              </a:schemeClr>
            </a:solidFill>
            <a:extLst>
              <a:ext uri="{C807C97D-BFC1-408E-A445-0C87EB9F89A2}">
                <ask:lineSketchStyleProps xmlns:ask="http://schemas.microsoft.com/office/drawing/2018/sketchyshapes" sd="3061926050">
                  <a:prstGeom prst="rect">
                    <a:avLst/>
                  </a:prstGeom>
                  <ask:type>
                    <ask:lineSketchFreehand/>
                  </ask:type>
                </ask:lineSketchStyleProps>
              </a:ext>
            </a:extLst>
          </a:ln>
        </p:spPr>
      </p:pic>
      <p:sp>
        <p:nvSpPr>
          <p:cNvPr id="36" name="TextBox 17">
            <a:extLst>
              <a:ext uri="{FF2B5EF4-FFF2-40B4-BE49-F238E27FC236}">
                <a16:creationId xmlns:a16="http://schemas.microsoft.com/office/drawing/2014/main" id="{07AD1BFE-80B1-3B01-DE25-DBDC736E1C0D}"/>
              </a:ext>
            </a:extLst>
          </p:cNvPr>
          <p:cNvSpPr txBox="1"/>
          <p:nvPr/>
        </p:nvSpPr>
        <p:spPr>
          <a:xfrm>
            <a:off x="3104311" y="5933279"/>
            <a:ext cx="2696906" cy="3657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5">
                    <a:lumMod val="50000"/>
                  </a:schemeClr>
                </a:solidFill>
                <a:latin typeface="Kanit Light"/>
              </a:rPr>
              <a:t>Control Electronics</a:t>
            </a:r>
          </a:p>
        </p:txBody>
      </p:sp>
      <p:pic>
        <p:nvPicPr>
          <p:cNvPr id="37" name="Picture 36" descr="A diagram of a circle with a diagram and a diagram of a circle with a diagram&#10;&#10;AI-generated content may be incorrect.">
            <a:extLst>
              <a:ext uri="{FF2B5EF4-FFF2-40B4-BE49-F238E27FC236}">
                <a16:creationId xmlns:a16="http://schemas.microsoft.com/office/drawing/2014/main" id="{E0F4C844-83D1-F61A-4968-8E1E4DCDD58C}"/>
              </a:ext>
            </a:extLst>
          </p:cNvPr>
          <p:cNvPicPr>
            <a:picLocks noChangeAspect="1"/>
          </p:cNvPicPr>
          <p:nvPr/>
        </p:nvPicPr>
        <p:blipFill>
          <a:blip r:embed="rId8"/>
          <a:stretch>
            <a:fillRect/>
          </a:stretch>
        </p:blipFill>
        <p:spPr>
          <a:xfrm>
            <a:off x="5846451" y="3778395"/>
            <a:ext cx="2095977" cy="1939674"/>
          </a:xfrm>
          <a:custGeom>
            <a:avLst/>
            <a:gdLst>
              <a:gd name="connsiteX0" fmla="*/ 0 w 2095977"/>
              <a:gd name="connsiteY0" fmla="*/ 0 h 1939674"/>
              <a:gd name="connsiteX1" fmla="*/ 740579 w 2095977"/>
              <a:gd name="connsiteY1" fmla="*/ 0 h 1939674"/>
              <a:gd name="connsiteX2" fmla="*/ 1376358 w 2095977"/>
              <a:gd name="connsiteY2" fmla="*/ 0 h 1939674"/>
              <a:gd name="connsiteX3" fmla="*/ 2095977 w 2095977"/>
              <a:gd name="connsiteY3" fmla="*/ 0 h 1939674"/>
              <a:gd name="connsiteX4" fmla="*/ 2095977 w 2095977"/>
              <a:gd name="connsiteY4" fmla="*/ 588368 h 1939674"/>
              <a:gd name="connsiteX5" fmla="*/ 2095977 w 2095977"/>
              <a:gd name="connsiteY5" fmla="*/ 1196132 h 1939674"/>
              <a:gd name="connsiteX6" fmla="*/ 2095977 w 2095977"/>
              <a:gd name="connsiteY6" fmla="*/ 1939674 h 1939674"/>
              <a:gd name="connsiteX7" fmla="*/ 1397318 w 2095977"/>
              <a:gd name="connsiteY7" fmla="*/ 1939674 h 1939674"/>
              <a:gd name="connsiteX8" fmla="*/ 740579 w 2095977"/>
              <a:gd name="connsiteY8" fmla="*/ 1939674 h 1939674"/>
              <a:gd name="connsiteX9" fmla="*/ 0 w 2095977"/>
              <a:gd name="connsiteY9" fmla="*/ 1939674 h 1939674"/>
              <a:gd name="connsiteX10" fmla="*/ 0 w 2095977"/>
              <a:gd name="connsiteY10" fmla="*/ 1351306 h 1939674"/>
              <a:gd name="connsiteX11" fmla="*/ 0 w 2095977"/>
              <a:gd name="connsiteY11" fmla="*/ 704748 h 1939674"/>
              <a:gd name="connsiteX12" fmla="*/ 0 w 2095977"/>
              <a:gd name="connsiteY12" fmla="*/ 0 h 193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977" h="1939674" fill="none" extrusionOk="0">
                <a:moveTo>
                  <a:pt x="0" y="0"/>
                </a:moveTo>
                <a:cubicBezTo>
                  <a:pt x="348991" y="-32224"/>
                  <a:pt x="546125" y="8302"/>
                  <a:pt x="740579" y="0"/>
                </a:cubicBezTo>
                <a:cubicBezTo>
                  <a:pt x="935033" y="-8302"/>
                  <a:pt x="1215718" y="16331"/>
                  <a:pt x="1376358" y="0"/>
                </a:cubicBezTo>
                <a:cubicBezTo>
                  <a:pt x="1536998" y="-16331"/>
                  <a:pt x="1927534" y="-12541"/>
                  <a:pt x="2095977" y="0"/>
                </a:cubicBezTo>
                <a:cubicBezTo>
                  <a:pt x="2083757" y="131619"/>
                  <a:pt x="2075790" y="381394"/>
                  <a:pt x="2095977" y="588368"/>
                </a:cubicBezTo>
                <a:cubicBezTo>
                  <a:pt x="2116164" y="795342"/>
                  <a:pt x="2124815" y="919498"/>
                  <a:pt x="2095977" y="1196132"/>
                </a:cubicBezTo>
                <a:cubicBezTo>
                  <a:pt x="2067139" y="1472766"/>
                  <a:pt x="2103787" y="1779656"/>
                  <a:pt x="2095977" y="1939674"/>
                </a:cubicBezTo>
                <a:cubicBezTo>
                  <a:pt x="1788006" y="1916361"/>
                  <a:pt x="1603659" y="1968102"/>
                  <a:pt x="1397318" y="1939674"/>
                </a:cubicBezTo>
                <a:cubicBezTo>
                  <a:pt x="1190977" y="1911246"/>
                  <a:pt x="992657" y="1919687"/>
                  <a:pt x="740579" y="1939674"/>
                </a:cubicBezTo>
                <a:cubicBezTo>
                  <a:pt x="488501" y="1959661"/>
                  <a:pt x="198743" y="1922196"/>
                  <a:pt x="0" y="1939674"/>
                </a:cubicBezTo>
                <a:cubicBezTo>
                  <a:pt x="13401" y="1694606"/>
                  <a:pt x="15494" y="1556366"/>
                  <a:pt x="0" y="1351306"/>
                </a:cubicBezTo>
                <a:cubicBezTo>
                  <a:pt x="-15494" y="1146246"/>
                  <a:pt x="-6302" y="996202"/>
                  <a:pt x="0" y="704748"/>
                </a:cubicBezTo>
                <a:cubicBezTo>
                  <a:pt x="6302" y="413294"/>
                  <a:pt x="-3489" y="341110"/>
                  <a:pt x="0" y="0"/>
                </a:cubicBezTo>
                <a:close/>
              </a:path>
              <a:path w="2095977" h="1939674" stroke="0" extrusionOk="0">
                <a:moveTo>
                  <a:pt x="0" y="0"/>
                </a:moveTo>
                <a:cubicBezTo>
                  <a:pt x="146306" y="-29133"/>
                  <a:pt x="374402" y="7630"/>
                  <a:pt x="635780" y="0"/>
                </a:cubicBezTo>
                <a:cubicBezTo>
                  <a:pt x="897158" y="-7630"/>
                  <a:pt x="1115028" y="34971"/>
                  <a:pt x="1376358" y="0"/>
                </a:cubicBezTo>
                <a:cubicBezTo>
                  <a:pt x="1637688" y="-34971"/>
                  <a:pt x="1941939" y="1216"/>
                  <a:pt x="2095977" y="0"/>
                </a:cubicBezTo>
                <a:cubicBezTo>
                  <a:pt x="2111474" y="219639"/>
                  <a:pt x="2080349" y="309075"/>
                  <a:pt x="2095977" y="607765"/>
                </a:cubicBezTo>
                <a:cubicBezTo>
                  <a:pt x="2111605" y="906455"/>
                  <a:pt x="2124099" y="958234"/>
                  <a:pt x="2095977" y="1215529"/>
                </a:cubicBezTo>
                <a:cubicBezTo>
                  <a:pt x="2067855" y="1472824"/>
                  <a:pt x="2131865" y="1704852"/>
                  <a:pt x="2095977" y="1939674"/>
                </a:cubicBezTo>
                <a:cubicBezTo>
                  <a:pt x="1874156" y="1934053"/>
                  <a:pt x="1538708" y="1948943"/>
                  <a:pt x="1397318" y="1939674"/>
                </a:cubicBezTo>
                <a:cubicBezTo>
                  <a:pt x="1255928" y="1930405"/>
                  <a:pt x="983782" y="1949787"/>
                  <a:pt x="698659" y="1939674"/>
                </a:cubicBezTo>
                <a:cubicBezTo>
                  <a:pt x="413536" y="1929561"/>
                  <a:pt x="285782" y="1960103"/>
                  <a:pt x="0" y="1939674"/>
                </a:cubicBezTo>
                <a:cubicBezTo>
                  <a:pt x="-4870" y="1817866"/>
                  <a:pt x="17025" y="1538635"/>
                  <a:pt x="0" y="1351306"/>
                </a:cubicBezTo>
                <a:cubicBezTo>
                  <a:pt x="-17025" y="1163977"/>
                  <a:pt x="-29090" y="935322"/>
                  <a:pt x="0" y="743542"/>
                </a:cubicBezTo>
                <a:cubicBezTo>
                  <a:pt x="29090" y="551762"/>
                  <a:pt x="-29757" y="175022"/>
                  <a:pt x="0" y="0"/>
                </a:cubicBezTo>
                <a:close/>
              </a:path>
            </a:pathLst>
          </a:custGeom>
          <a:ln w="57150">
            <a:solidFill>
              <a:schemeClr val="accent5">
                <a:lumMod val="75000"/>
              </a:schemeClr>
            </a:solidFill>
            <a:extLst>
              <a:ext uri="{C807C97D-BFC1-408E-A445-0C87EB9F89A2}">
                <ask:lineSketchStyleProps xmlns:ask="http://schemas.microsoft.com/office/drawing/2018/sketchyshapes" sd="4284156107">
                  <a:prstGeom prst="rect">
                    <a:avLst/>
                  </a:prstGeom>
                  <ask:type>
                    <ask:lineSketchFreehand/>
                  </ask:type>
                </ask:lineSketchStyleProps>
              </a:ext>
            </a:extLst>
          </a:ln>
        </p:spPr>
      </p:pic>
      <p:sp>
        <p:nvSpPr>
          <p:cNvPr id="38" name="TextBox 19">
            <a:extLst>
              <a:ext uri="{FF2B5EF4-FFF2-40B4-BE49-F238E27FC236}">
                <a16:creationId xmlns:a16="http://schemas.microsoft.com/office/drawing/2014/main" id="{68C1A9DA-F96A-44D4-46CB-5A01E28A0E26}"/>
              </a:ext>
            </a:extLst>
          </p:cNvPr>
          <p:cNvSpPr txBox="1"/>
          <p:nvPr/>
        </p:nvSpPr>
        <p:spPr>
          <a:xfrm>
            <a:off x="5532391" y="5932951"/>
            <a:ext cx="3924200" cy="3657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5">
                    <a:lumMod val="50000"/>
                  </a:schemeClr>
                </a:solidFill>
                <a:latin typeface="Kanit Light"/>
                <a:ea typeface="+mn-lt"/>
                <a:cs typeface="+mn-lt"/>
              </a:rPr>
              <a:t>Measurement System</a:t>
            </a:r>
            <a:endParaRPr lang="en-US" b="1" dirty="0">
              <a:solidFill>
                <a:schemeClr val="accent5">
                  <a:lumMod val="50000"/>
                </a:schemeClr>
              </a:solidFill>
              <a:latin typeface="Kanit Light"/>
            </a:endParaRPr>
          </a:p>
        </p:txBody>
      </p:sp>
      <p:pic>
        <p:nvPicPr>
          <p:cNvPr id="39" name="Picture 38">
            <a:extLst>
              <a:ext uri="{FF2B5EF4-FFF2-40B4-BE49-F238E27FC236}">
                <a16:creationId xmlns:a16="http://schemas.microsoft.com/office/drawing/2014/main" id="{21014AD7-5D10-70F3-4C43-C9A13E7A3B7C}"/>
              </a:ext>
            </a:extLst>
          </p:cNvPr>
          <p:cNvPicPr>
            <a:picLocks noChangeAspect="1"/>
          </p:cNvPicPr>
          <p:nvPr/>
        </p:nvPicPr>
        <p:blipFill>
          <a:blip r:embed="rId9"/>
          <a:stretch>
            <a:fillRect/>
          </a:stretch>
        </p:blipFill>
        <p:spPr>
          <a:xfrm>
            <a:off x="8726176" y="3779922"/>
            <a:ext cx="2315862" cy="1936669"/>
          </a:xfrm>
          <a:custGeom>
            <a:avLst/>
            <a:gdLst>
              <a:gd name="connsiteX0" fmla="*/ 0 w 2315862"/>
              <a:gd name="connsiteY0" fmla="*/ 0 h 1936669"/>
              <a:gd name="connsiteX1" fmla="*/ 555807 w 2315862"/>
              <a:gd name="connsiteY1" fmla="*/ 0 h 1936669"/>
              <a:gd name="connsiteX2" fmla="*/ 1111614 w 2315862"/>
              <a:gd name="connsiteY2" fmla="*/ 0 h 1936669"/>
              <a:gd name="connsiteX3" fmla="*/ 1736897 w 2315862"/>
              <a:gd name="connsiteY3" fmla="*/ 0 h 1936669"/>
              <a:gd name="connsiteX4" fmla="*/ 2315862 w 2315862"/>
              <a:gd name="connsiteY4" fmla="*/ 0 h 1936669"/>
              <a:gd name="connsiteX5" fmla="*/ 2315862 w 2315862"/>
              <a:gd name="connsiteY5" fmla="*/ 645556 h 1936669"/>
              <a:gd name="connsiteX6" fmla="*/ 2315862 w 2315862"/>
              <a:gd name="connsiteY6" fmla="*/ 1310479 h 1936669"/>
              <a:gd name="connsiteX7" fmla="*/ 2315862 w 2315862"/>
              <a:gd name="connsiteY7" fmla="*/ 1936669 h 1936669"/>
              <a:gd name="connsiteX8" fmla="*/ 1713738 w 2315862"/>
              <a:gd name="connsiteY8" fmla="*/ 1936669 h 1936669"/>
              <a:gd name="connsiteX9" fmla="*/ 1111614 w 2315862"/>
              <a:gd name="connsiteY9" fmla="*/ 1936669 h 1936669"/>
              <a:gd name="connsiteX10" fmla="*/ 555807 w 2315862"/>
              <a:gd name="connsiteY10" fmla="*/ 1936669 h 1936669"/>
              <a:gd name="connsiteX11" fmla="*/ 0 w 2315862"/>
              <a:gd name="connsiteY11" fmla="*/ 1936669 h 1936669"/>
              <a:gd name="connsiteX12" fmla="*/ 0 w 2315862"/>
              <a:gd name="connsiteY12" fmla="*/ 1329846 h 1936669"/>
              <a:gd name="connsiteX13" fmla="*/ 0 w 2315862"/>
              <a:gd name="connsiteY13" fmla="*/ 703656 h 1936669"/>
              <a:gd name="connsiteX14" fmla="*/ 0 w 2315862"/>
              <a:gd name="connsiteY14" fmla="*/ 0 h 193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5862" h="1936669" fill="none" extrusionOk="0">
                <a:moveTo>
                  <a:pt x="0" y="0"/>
                </a:moveTo>
                <a:cubicBezTo>
                  <a:pt x="231094" y="-141"/>
                  <a:pt x="370702" y="7186"/>
                  <a:pt x="555807" y="0"/>
                </a:cubicBezTo>
                <a:cubicBezTo>
                  <a:pt x="740912" y="-7186"/>
                  <a:pt x="982555" y="11776"/>
                  <a:pt x="1111614" y="0"/>
                </a:cubicBezTo>
                <a:cubicBezTo>
                  <a:pt x="1240673" y="-11776"/>
                  <a:pt x="1503287" y="24236"/>
                  <a:pt x="1736897" y="0"/>
                </a:cubicBezTo>
                <a:cubicBezTo>
                  <a:pt x="1970507" y="-24236"/>
                  <a:pt x="2136235" y="22289"/>
                  <a:pt x="2315862" y="0"/>
                </a:cubicBezTo>
                <a:cubicBezTo>
                  <a:pt x="2284031" y="322178"/>
                  <a:pt x="2313920" y="449374"/>
                  <a:pt x="2315862" y="645556"/>
                </a:cubicBezTo>
                <a:cubicBezTo>
                  <a:pt x="2317804" y="841738"/>
                  <a:pt x="2285321" y="1070655"/>
                  <a:pt x="2315862" y="1310479"/>
                </a:cubicBezTo>
                <a:cubicBezTo>
                  <a:pt x="2346403" y="1550303"/>
                  <a:pt x="2325511" y="1805431"/>
                  <a:pt x="2315862" y="1936669"/>
                </a:cubicBezTo>
                <a:cubicBezTo>
                  <a:pt x="2060066" y="1921663"/>
                  <a:pt x="1862703" y="1906782"/>
                  <a:pt x="1713738" y="1936669"/>
                </a:cubicBezTo>
                <a:cubicBezTo>
                  <a:pt x="1564773" y="1966556"/>
                  <a:pt x="1349967" y="1958745"/>
                  <a:pt x="1111614" y="1936669"/>
                </a:cubicBezTo>
                <a:cubicBezTo>
                  <a:pt x="873261" y="1914593"/>
                  <a:pt x="721493" y="1917879"/>
                  <a:pt x="555807" y="1936669"/>
                </a:cubicBezTo>
                <a:cubicBezTo>
                  <a:pt x="390121" y="1955459"/>
                  <a:pt x="220843" y="1912041"/>
                  <a:pt x="0" y="1936669"/>
                </a:cubicBezTo>
                <a:cubicBezTo>
                  <a:pt x="13397" y="1685465"/>
                  <a:pt x="18114" y="1513987"/>
                  <a:pt x="0" y="1329846"/>
                </a:cubicBezTo>
                <a:cubicBezTo>
                  <a:pt x="-18114" y="1145705"/>
                  <a:pt x="-27399" y="877732"/>
                  <a:pt x="0" y="703656"/>
                </a:cubicBezTo>
                <a:cubicBezTo>
                  <a:pt x="27399" y="529580"/>
                  <a:pt x="-2245" y="146866"/>
                  <a:pt x="0" y="0"/>
                </a:cubicBezTo>
                <a:close/>
              </a:path>
              <a:path w="2315862" h="1936669" stroke="0" extrusionOk="0">
                <a:moveTo>
                  <a:pt x="0" y="0"/>
                </a:moveTo>
                <a:cubicBezTo>
                  <a:pt x="142373" y="-987"/>
                  <a:pt x="284037" y="907"/>
                  <a:pt x="509490" y="0"/>
                </a:cubicBezTo>
                <a:cubicBezTo>
                  <a:pt x="734943" y="-907"/>
                  <a:pt x="972886" y="17546"/>
                  <a:pt x="1111614" y="0"/>
                </a:cubicBezTo>
                <a:cubicBezTo>
                  <a:pt x="1250342" y="-17546"/>
                  <a:pt x="1529787" y="6906"/>
                  <a:pt x="1690579" y="0"/>
                </a:cubicBezTo>
                <a:cubicBezTo>
                  <a:pt x="1851372" y="-6906"/>
                  <a:pt x="2025425" y="-6396"/>
                  <a:pt x="2315862" y="0"/>
                </a:cubicBezTo>
                <a:cubicBezTo>
                  <a:pt x="2318894" y="177209"/>
                  <a:pt x="2291063" y="370155"/>
                  <a:pt x="2315862" y="587456"/>
                </a:cubicBezTo>
                <a:cubicBezTo>
                  <a:pt x="2340661" y="804757"/>
                  <a:pt x="2299069" y="911413"/>
                  <a:pt x="2315862" y="1194279"/>
                </a:cubicBezTo>
                <a:cubicBezTo>
                  <a:pt x="2332655" y="1477145"/>
                  <a:pt x="2341674" y="1717768"/>
                  <a:pt x="2315862" y="1936669"/>
                </a:cubicBezTo>
                <a:cubicBezTo>
                  <a:pt x="2052756" y="1953636"/>
                  <a:pt x="1941294" y="1929885"/>
                  <a:pt x="1760055" y="1936669"/>
                </a:cubicBezTo>
                <a:cubicBezTo>
                  <a:pt x="1578816" y="1943453"/>
                  <a:pt x="1470313" y="1921747"/>
                  <a:pt x="1204248" y="1936669"/>
                </a:cubicBezTo>
                <a:cubicBezTo>
                  <a:pt x="938183" y="1951591"/>
                  <a:pt x="757657" y="1944209"/>
                  <a:pt x="602124" y="1936669"/>
                </a:cubicBezTo>
                <a:cubicBezTo>
                  <a:pt x="446591" y="1929129"/>
                  <a:pt x="194078" y="1943251"/>
                  <a:pt x="0" y="1936669"/>
                </a:cubicBezTo>
                <a:cubicBezTo>
                  <a:pt x="23345" y="1710266"/>
                  <a:pt x="-13646" y="1481452"/>
                  <a:pt x="0" y="1310479"/>
                </a:cubicBezTo>
                <a:cubicBezTo>
                  <a:pt x="13646" y="1139506"/>
                  <a:pt x="16736" y="886134"/>
                  <a:pt x="0" y="684290"/>
                </a:cubicBezTo>
                <a:cubicBezTo>
                  <a:pt x="-16736" y="482446"/>
                  <a:pt x="28719" y="150424"/>
                  <a:pt x="0" y="0"/>
                </a:cubicBezTo>
                <a:close/>
              </a:path>
            </a:pathLst>
          </a:custGeom>
          <a:ln w="57150">
            <a:solidFill>
              <a:schemeClr val="accent5">
                <a:lumMod val="75000"/>
              </a:schemeClr>
            </a:solidFill>
            <a:extLst>
              <a:ext uri="{C807C97D-BFC1-408E-A445-0C87EB9F89A2}">
                <ask:lineSketchStyleProps xmlns:ask="http://schemas.microsoft.com/office/drawing/2018/sketchyshapes" sd="1524987424">
                  <a:prstGeom prst="rect">
                    <a:avLst/>
                  </a:prstGeom>
                  <ask:type>
                    <ask:lineSketchFreehand/>
                  </ask:type>
                </ask:lineSketchStyleProps>
              </a:ext>
            </a:extLst>
          </a:ln>
        </p:spPr>
      </p:pic>
      <p:sp>
        <p:nvSpPr>
          <p:cNvPr id="40" name="TextBox 21">
            <a:extLst>
              <a:ext uri="{FF2B5EF4-FFF2-40B4-BE49-F238E27FC236}">
                <a16:creationId xmlns:a16="http://schemas.microsoft.com/office/drawing/2014/main" id="{C8AAB3B4-F8FE-CB59-260C-5910860258BA}"/>
              </a:ext>
            </a:extLst>
          </p:cNvPr>
          <p:cNvSpPr txBox="1"/>
          <p:nvPr/>
        </p:nvSpPr>
        <p:spPr>
          <a:xfrm>
            <a:off x="8352705" y="5968301"/>
            <a:ext cx="3492289" cy="3657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5">
                    <a:lumMod val="50000"/>
                  </a:schemeClr>
                </a:solidFill>
                <a:latin typeface="Kanit Light"/>
              </a:rPr>
              <a:t>Classical Computer Interface</a:t>
            </a:r>
          </a:p>
        </p:txBody>
      </p:sp>
      <p:sp>
        <p:nvSpPr>
          <p:cNvPr id="9" name="Slide Number Placeholder 8">
            <a:extLst>
              <a:ext uri="{FF2B5EF4-FFF2-40B4-BE49-F238E27FC236}">
                <a16:creationId xmlns:a16="http://schemas.microsoft.com/office/drawing/2014/main" id="{9F4E2037-686F-70B1-D6FC-6BE37FEE2856}"/>
              </a:ext>
            </a:extLst>
          </p:cNvPr>
          <p:cNvSpPr>
            <a:spLocks noGrp="1"/>
          </p:cNvSpPr>
          <p:nvPr>
            <p:ph type="sldNum" sz="quarter" idx="12"/>
          </p:nvPr>
        </p:nvSpPr>
        <p:spPr>
          <a:xfrm>
            <a:off x="9113855" y="6445826"/>
            <a:ext cx="2743200" cy="365125"/>
          </a:xfrm>
        </p:spPr>
        <p:txBody>
          <a:bodyPr/>
          <a:lstStyle/>
          <a:p>
            <a:fld id="{13892CAB-B738-49B2-9EED-CDCEC12AC3FA}" type="slidenum">
              <a:rPr lang="en-US" smtClean="0"/>
              <a:t>20</a:t>
            </a:fld>
            <a:endParaRPr lang="en-US" dirty="0"/>
          </a:p>
        </p:txBody>
      </p:sp>
    </p:spTree>
    <p:extLst>
      <p:ext uri="{BB962C8B-B14F-4D97-AF65-F5344CB8AC3E}">
        <p14:creationId xmlns:p14="http://schemas.microsoft.com/office/powerpoint/2010/main" val="81299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B47CA-235D-60E2-BE76-28118C97871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4740F24-5C28-96AA-DD19-8624EFE58C3C}"/>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E58B8A32-14F6-D340-EA13-316716D71A1E}"/>
              </a:ext>
            </a:extLst>
          </p:cNvPr>
          <p:cNvSpPr/>
          <p:nvPr/>
        </p:nvSpPr>
        <p:spPr>
          <a:xfrm>
            <a:off x="2141929" y="102201"/>
            <a:ext cx="7782560" cy="1464921"/>
          </a:xfrm>
          <a:prstGeom prst="rect">
            <a:avLst/>
          </a:prstGeom>
          <a:noFill/>
          <a:ln/>
        </p:spPr>
        <p:txBody>
          <a:bodyPr wrap="square" lIns="0" tIns="0" rIns="0" bIns="0" rtlCol="0" anchor="t"/>
          <a:lstStyle/>
          <a:p>
            <a:pPr algn="ctr">
              <a:lnSpc>
                <a:spcPts val="5950"/>
              </a:lnSpc>
            </a:pPr>
            <a:r>
              <a:rPr lang="en-GB" sz="4000" b="1" dirty="0">
                <a:solidFill>
                  <a:schemeClr val="tx2"/>
                </a:solidFill>
                <a:latin typeface="Calibri" panose="020F0502020204030204"/>
              </a:rPr>
              <a:t>Customer &amp; Shipping</a:t>
            </a: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B1F05F57-4B78-A172-9537-7A2971294175}"/>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1B7791B3-3B34-3F1C-365D-411DB17F080D}"/>
              </a:ext>
            </a:extLst>
          </p:cNvPr>
          <p:cNvPicPr>
            <a:picLocks noChangeAspect="1"/>
          </p:cNvPicPr>
          <p:nvPr/>
        </p:nvPicPr>
        <p:blipFill>
          <a:blip r:embed="rId2"/>
          <a:srcRect l="54220"/>
          <a:stretch/>
        </p:blipFill>
        <p:spPr>
          <a:xfrm>
            <a:off x="347776" y="126776"/>
            <a:ext cx="1091858" cy="707886"/>
          </a:xfrm>
          <a:prstGeom prst="rect">
            <a:avLst/>
          </a:prstGeom>
        </p:spPr>
      </p:pic>
      <p:pic>
        <p:nvPicPr>
          <p:cNvPr id="17" name="Picture 16">
            <a:extLst>
              <a:ext uri="{FF2B5EF4-FFF2-40B4-BE49-F238E27FC236}">
                <a16:creationId xmlns:a16="http://schemas.microsoft.com/office/drawing/2014/main" id="{BD97CB5F-187E-97F7-63C9-62A2312F5123}"/>
              </a:ext>
            </a:extLst>
          </p:cNvPr>
          <p:cNvPicPr>
            <a:picLocks noChangeAspect="1"/>
          </p:cNvPicPr>
          <p:nvPr/>
        </p:nvPicPr>
        <p:blipFill>
          <a:blip r:embed="rId3"/>
          <a:stretch>
            <a:fillRect/>
          </a:stretch>
        </p:blipFill>
        <p:spPr>
          <a:xfrm>
            <a:off x="1471612" y="1304925"/>
            <a:ext cx="9248775" cy="4248150"/>
          </a:xfrm>
          <a:prstGeom prst="rect">
            <a:avLst/>
          </a:prstGeom>
        </p:spPr>
      </p:pic>
    </p:spTree>
    <p:extLst>
      <p:ext uri="{BB962C8B-B14F-4D97-AF65-F5344CB8AC3E}">
        <p14:creationId xmlns:p14="http://schemas.microsoft.com/office/powerpoint/2010/main" val="3551936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CE712-48DA-ECD7-AEC3-DAD6E4CB4BF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52C338-0D8D-96F2-9E6F-D88FED2253C4}"/>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C6587EA9-345D-F757-207D-4BC1977126C0}"/>
              </a:ext>
            </a:extLst>
          </p:cNvPr>
          <p:cNvSpPr/>
          <p:nvPr/>
        </p:nvSpPr>
        <p:spPr>
          <a:xfrm>
            <a:off x="2141929" y="102201"/>
            <a:ext cx="7782560" cy="1464921"/>
          </a:xfrm>
          <a:prstGeom prst="rect">
            <a:avLst/>
          </a:prstGeom>
          <a:noFill/>
          <a:ln/>
        </p:spPr>
        <p:txBody>
          <a:bodyPr wrap="square" lIns="0" tIns="0" rIns="0" bIns="0" rtlCol="0" anchor="t"/>
          <a:lstStyle/>
          <a:p>
            <a:pPr algn="ctr">
              <a:lnSpc>
                <a:spcPts val="5950"/>
              </a:lnSpc>
            </a:pPr>
            <a:r>
              <a:rPr lang="en-GB" sz="4000" b="1" dirty="0">
                <a:solidFill>
                  <a:schemeClr val="tx2"/>
                </a:solidFill>
                <a:latin typeface="Calibri" panose="020F0502020204030204"/>
              </a:rPr>
              <a:t>Customer &amp; Shipping</a:t>
            </a: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434F5C72-EFDE-6C3B-A136-DFC401AAAE25}"/>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78F9DA20-8E8F-CDC3-3C58-9CA5AA2021D6}"/>
              </a:ext>
            </a:extLst>
          </p:cNvPr>
          <p:cNvPicPr>
            <a:picLocks noChangeAspect="1"/>
          </p:cNvPicPr>
          <p:nvPr/>
        </p:nvPicPr>
        <p:blipFill>
          <a:blip r:embed="rId2"/>
          <a:srcRect l="54220"/>
          <a:stretch/>
        </p:blipFill>
        <p:spPr>
          <a:xfrm>
            <a:off x="347776" y="126776"/>
            <a:ext cx="1091858" cy="707886"/>
          </a:xfrm>
          <a:prstGeom prst="rect">
            <a:avLst/>
          </a:prstGeom>
        </p:spPr>
      </p:pic>
      <p:sp>
        <p:nvSpPr>
          <p:cNvPr id="10" name="TextBox 9">
            <a:extLst>
              <a:ext uri="{FF2B5EF4-FFF2-40B4-BE49-F238E27FC236}">
                <a16:creationId xmlns:a16="http://schemas.microsoft.com/office/drawing/2014/main" id="{1A97F4E4-7643-7B2A-C719-EB35F8C69ACB}"/>
              </a:ext>
            </a:extLst>
          </p:cNvPr>
          <p:cNvSpPr txBox="1"/>
          <p:nvPr/>
        </p:nvSpPr>
        <p:spPr>
          <a:xfrm>
            <a:off x="736600" y="1061437"/>
            <a:ext cx="6309360" cy="4670509"/>
          </a:xfrm>
          <a:prstGeom prst="rect">
            <a:avLst/>
          </a:prstGeom>
          <a:noFill/>
        </p:spPr>
        <p:txBody>
          <a:bodyPr wrap="square">
            <a:spAutoFit/>
          </a:bodyPr>
          <a:lstStyle/>
          <a:p>
            <a:pPr algn="l">
              <a:lnSpc>
                <a:spcPts val="2143"/>
              </a:lnSpc>
              <a:spcBef>
                <a:spcPts val="1372"/>
              </a:spcBef>
              <a:spcAft>
                <a:spcPts val="1029"/>
              </a:spcAft>
              <a:buNone/>
            </a:pPr>
            <a:r>
              <a:rPr lang="en-GB" b="1" i="0" dirty="0">
                <a:solidFill>
                  <a:srgbClr val="404040"/>
                </a:solidFill>
                <a:effectLst/>
                <a:latin typeface="DeepSeek-CJK-patch"/>
              </a:rPr>
              <a:t>Shipping Preferences</a:t>
            </a:r>
            <a:endParaRPr lang="en-GB"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Standard Class</a:t>
            </a:r>
            <a:r>
              <a:rPr lang="en-GB" b="0" i="0" dirty="0">
                <a:solidFill>
                  <a:srgbClr val="404040"/>
                </a:solidFill>
                <a:effectLst/>
                <a:latin typeface="DeepSeek-CJK-patch"/>
              </a:rPr>
              <a:t> dominates: </a:t>
            </a:r>
            <a:r>
              <a:rPr lang="en-GB" b="1" i="0" dirty="0">
                <a:solidFill>
                  <a:srgbClr val="404040"/>
                </a:solidFill>
                <a:effectLst/>
                <a:latin typeface="DeepSeek-CJK-patch"/>
              </a:rPr>
              <a:t>3.6K orders</a:t>
            </a:r>
            <a:r>
              <a:rPr lang="en-GB" b="0" i="0" dirty="0">
                <a:solidFill>
                  <a:srgbClr val="404040"/>
                </a:solidFill>
                <a:effectLst/>
                <a:latin typeface="DeepSeek-CJK-patch"/>
              </a:rPr>
              <a:t> (highest volume).</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Same Day</a:t>
            </a:r>
            <a:r>
              <a:rPr lang="en-GB" b="0" i="0" dirty="0">
                <a:solidFill>
                  <a:srgbClr val="404040"/>
                </a:solidFill>
                <a:effectLst/>
                <a:latin typeface="DeepSeek-CJK-patch"/>
              </a:rPr>
              <a:t> is least used (only </a:t>
            </a:r>
            <a:r>
              <a:rPr lang="en-GB" b="1" i="0" dirty="0">
                <a:solidFill>
                  <a:srgbClr val="404040"/>
                </a:solidFill>
                <a:effectLst/>
                <a:latin typeface="DeepSeek-CJK-patch"/>
              </a:rPr>
              <a:t>0.1K orders</a:t>
            </a:r>
            <a:r>
              <a:rPr lang="en-GB" b="0" i="0" dirty="0">
                <a:solidFill>
                  <a:srgbClr val="404040"/>
                </a:solidFill>
                <a:effectLst/>
                <a:latin typeface="DeepSeek-CJK-patch"/>
              </a:rPr>
              <a:t>).</a:t>
            </a:r>
          </a:p>
          <a:p>
            <a:pPr algn="l">
              <a:lnSpc>
                <a:spcPts val="2143"/>
              </a:lnSpc>
              <a:spcBef>
                <a:spcPts val="1372"/>
              </a:spcBef>
              <a:spcAft>
                <a:spcPts val="1029"/>
              </a:spcAft>
              <a:buNone/>
            </a:pPr>
            <a:r>
              <a:rPr lang="en-GB" b="1" i="0" dirty="0">
                <a:solidFill>
                  <a:srgbClr val="404040"/>
                </a:solidFill>
                <a:effectLst/>
                <a:latin typeface="DeepSeek-CJK-patch"/>
              </a:rPr>
              <a:t>2. Category Performance</a:t>
            </a:r>
            <a:endParaRPr lang="en-GB"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Technology</a:t>
            </a:r>
            <a:r>
              <a:rPr lang="en-GB" b="0" i="0" dirty="0">
                <a:solidFill>
                  <a:srgbClr val="404040"/>
                </a:solidFill>
                <a:effectLst/>
                <a:latin typeface="DeepSeek-CJK-patch"/>
              </a:rPr>
              <a:t> leads in sales (highest revenue contribution).</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Furniture</a:t>
            </a:r>
            <a:r>
              <a:rPr lang="en-GB" b="0" i="0" dirty="0">
                <a:solidFill>
                  <a:srgbClr val="404040"/>
                </a:solidFill>
                <a:effectLst/>
                <a:latin typeface="DeepSeek-CJK-patch"/>
              </a:rPr>
              <a:t> and </a:t>
            </a:r>
            <a:r>
              <a:rPr lang="en-GB" b="1" i="0" dirty="0">
                <a:solidFill>
                  <a:srgbClr val="404040"/>
                </a:solidFill>
                <a:effectLst/>
                <a:latin typeface="DeepSeek-CJK-patch"/>
              </a:rPr>
              <a:t>Office Supplies</a:t>
            </a:r>
            <a:r>
              <a:rPr lang="en-GB" b="0" i="0" dirty="0">
                <a:solidFill>
                  <a:srgbClr val="404040"/>
                </a:solidFill>
                <a:effectLst/>
                <a:latin typeface="DeepSeek-CJK-patch"/>
              </a:rPr>
              <a:t> show balanced demand.</a:t>
            </a:r>
          </a:p>
          <a:p>
            <a:pPr algn="l">
              <a:lnSpc>
                <a:spcPts val="2143"/>
              </a:lnSpc>
              <a:spcBef>
                <a:spcPts val="1372"/>
              </a:spcBef>
              <a:spcAft>
                <a:spcPts val="1029"/>
              </a:spcAft>
              <a:buNone/>
            </a:pPr>
            <a:r>
              <a:rPr lang="en-GB" b="1" i="0" dirty="0">
                <a:solidFill>
                  <a:srgbClr val="404040"/>
                </a:solidFill>
                <a:effectLst/>
                <a:latin typeface="DeepSeek-CJK-patch"/>
              </a:rPr>
              <a:t>3. Customer Trends (2015-2018)</a:t>
            </a:r>
            <a:endParaRPr lang="en-GB"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Q4 Peaks</a:t>
            </a:r>
            <a:r>
              <a:rPr lang="en-GB" b="0" i="0" dirty="0">
                <a:solidFill>
                  <a:srgbClr val="404040"/>
                </a:solidFill>
                <a:effectLst/>
                <a:latin typeface="DeepSeek-CJK-patch"/>
              </a:rPr>
              <a:t>: Consistent growth in yearly Q4 (holiday season impact).</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2018 Surge</a:t>
            </a:r>
            <a:r>
              <a:rPr lang="en-GB" b="0" i="0" dirty="0">
                <a:solidFill>
                  <a:srgbClr val="404040"/>
                </a:solidFill>
                <a:effectLst/>
                <a:latin typeface="DeepSeek-CJK-patch"/>
              </a:rPr>
              <a:t>: Notable increase in orders (esp. Q3-Q4).</a:t>
            </a:r>
          </a:p>
        </p:txBody>
      </p:sp>
      <p:pic>
        <p:nvPicPr>
          <p:cNvPr id="13" name="Picture 12">
            <a:extLst>
              <a:ext uri="{FF2B5EF4-FFF2-40B4-BE49-F238E27FC236}">
                <a16:creationId xmlns:a16="http://schemas.microsoft.com/office/drawing/2014/main" id="{5C4AC645-E8AF-5A0C-9962-EEDEC27A3C59}"/>
              </a:ext>
            </a:extLst>
          </p:cNvPr>
          <p:cNvPicPr>
            <a:picLocks noChangeAspect="1"/>
          </p:cNvPicPr>
          <p:nvPr/>
        </p:nvPicPr>
        <p:blipFill>
          <a:blip r:embed="rId3"/>
          <a:srcRect t="-2254" r="8227" b="-1"/>
          <a:stretch/>
        </p:blipFill>
        <p:spPr>
          <a:xfrm>
            <a:off x="6569892" y="1126054"/>
            <a:ext cx="5115643" cy="2610621"/>
          </a:xfrm>
          <a:prstGeom prst="rect">
            <a:avLst/>
          </a:prstGeom>
        </p:spPr>
      </p:pic>
      <p:pic>
        <p:nvPicPr>
          <p:cNvPr id="15" name="Picture 14">
            <a:extLst>
              <a:ext uri="{FF2B5EF4-FFF2-40B4-BE49-F238E27FC236}">
                <a16:creationId xmlns:a16="http://schemas.microsoft.com/office/drawing/2014/main" id="{6B488089-88BE-46CF-FE97-67DBFD4AE00D}"/>
              </a:ext>
            </a:extLst>
          </p:cNvPr>
          <p:cNvPicPr>
            <a:picLocks noChangeAspect="1"/>
          </p:cNvPicPr>
          <p:nvPr/>
        </p:nvPicPr>
        <p:blipFill>
          <a:blip r:embed="rId4"/>
          <a:stretch>
            <a:fillRect/>
          </a:stretch>
        </p:blipFill>
        <p:spPr>
          <a:xfrm>
            <a:off x="6569891" y="3757485"/>
            <a:ext cx="5078631" cy="1974461"/>
          </a:xfrm>
          <a:prstGeom prst="rect">
            <a:avLst/>
          </a:prstGeom>
        </p:spPr>
      </p:pic>
    </p:spTree>
    <p:extLst>
      <p:ext uri="{BB962C8B-B14F-4D97-AF65-F5344CB8AC3E}">
        <p14:creationId xmlns:p14="http://schemas.microsoft.com/office/powerpoint/2010/main" val="1159426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50121-FE5E-7A7E-9039-04D14C86260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3D9CE2D-F88D-A1B2-ADBC-14A2BACBAF04}"/>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E572076C-72F9-A147-84F3-06E01B751BC8}"/>
              </a:ext>
            </a:extLst>
          </p:cNvPr>
          <p:cNvSpPr/>
          <p:nvPr/>
        </p:nvSpPr>
        <p:spPr>
          <a:xfrm>
            <a:off x="2141929" y="102201"/>
            <a:ext cx="7782560" cy="1464921"/>
          </a:xfrm>
          <a:prstGeom prst="rect">
            <a:avLst/>
          </a:prstGeom>
          <a:noFill/>
          <a:ln/>
        </p:spPr>
        <p:txBody>
          <a:bodyPr wrap="square" lIns="0" tIns="0" rIns="0" bIns="0" rtlCol="0" anchor="t"/>
          <a:lstStyle/>
          <a:p>
            <a:pPr algn="ctr">
              <a:lnSpc>
                <a:spcPts val="5950"/>
              </a:lnSpc>
            </a:pPr>
            <a:r>
              <a:rPr lang="en-GB" sz="4000" b="1" dirty="0">
                <a:solidFill>
                  <a:schemeClr val="tx2"/>
                </a:solidFill>
                <a:latin typeface="Calibri" panose="020F0502020204030204"/>
              </a:rPr>
              <a:t>Region</a:t>
            </a: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DE5A3E0A-EE76-A6C7-6893-095CA230927E}"/>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F235012D-0400-9B58-5516-5270FDD6E318}"/>
              </a:ext>
            </a:extLst>
          </p:cNvPr>
          <p:cNvPicPr>
            <a:picLocks noChangeAspect="1"/>
          </p:cNvPicPr>
          <p:nvPr/>
        </p:nvPicPr>
        <p:blipFill>
          <a:blip r:embed="rId2"/>
          <a:srcRect l="54220"/>
          <a:stretch/>
        </p:blipFill>
        <p:spPr>
          <a:xfrm>
            <a:off x="347776" y="126776"/>
            <a:ext cx="1091858" cy="707886"/>
          </a:xfrm>
          <a:prstGeom prst="rect">
            <a:avLst/>
          </a:prstGeom>
        </p:spPr>
      </p:pic>
      <p:pic>
        <p:nvPicPr>
          <p:cNvPr id="7" name="Picture 6">
            <a:extLst>
              <a:ext uri="{FF2B5EF4-FFF2-40B4-BE49-F238E27FC236}">
                <a16:creationId xmlns:a16="http://schemas.microsoft.com/office/drawing/2014/main" id="{55B0BF7C-2FA3-4950-A91F-903A265878AE}"/>
              </a:ext>
            </a:extLst>
          </p:cNvPr>
          <p:cNvPicPr>
            <a:picLocks noChangeAspect="1"/>
          </p:cNvPicPr>
          <p:nvPr/>
        </p:nvPicPr>
        <p:blipFill>
          <a:blip r:embed="rId3"/>
          <a:stretch>
            <a:fillRect/>
          </a:stretch>
        </p:blipFill>
        <p:spPr>
          <a:xfrm>
            <a:off x="546331" y="1061437"/>
            <a:ext cx="11041598" cy="4934908"/>
          </a:xfrm>
          <a:prstGeom prst="rect">
            <a:avLst/>
          </a:prstGeom>
        </p:spPr>
      </p:pic>
    </p:spTree>
    <p:extLst>
      <p:ext uri="{BB962C8B-B14F-4D97-AF65-F5344CB8AC3E}">
        <p14:creationId xmlns:p14="http://schemas.microsoft.com/office/powerpoint/2010/main" val="1792912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E8A19-01D3-EDB1-6EA1-DBDF95C6FA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FC6731-BE87-C2D1-A71B-616E671C03A0}"/>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9E6702F2-4278-6CEC-1EEC-4A5C0C973E25}"/>
              </a:ext>
            </a:extLst>
          </p:cNvPr>
          <p:cNvSpPr/>
          <p:nvPr/>
        </p:nvSpPr>
        <p:spPr>
          <a:xfrm>
            <a:off x="2141929" y="102201"/>
            <a:ext cx="7782560" cy="1464921"/>
          </a:xfrm>
          <a:prstGeom prst="rect">
            <a:avLst/>
          </a:prstGeom>
          <a:noFill/>
          <a:ln/>
        </p:spPr>
        <p:txBody>
          <a:bodyPr wrap="square" lIns="0" tIns="0" rIns="0" bIns="0" rtlCol="0" anchor="t"/>
          <a:lstStyle/>
          <a:p>
            <a:pPr algn="ctr">
              <a:lnSpc>
                <a:spcPts val="5950"/>
              </a:lnSpc>
            </a:pPr>
            <a:r>
              <a:rPr lang="en-GB" sz="4000" b="1" dirty="0">
                <a:solidFill>
                  <a:schemeClr val="tx2"/>
                </a:solidFill>
                <a:latin typeface="Calibri" panose="020F0502020204030204"/>
              </a:rPr>
              <a:t>Region</a:t>
            </a: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9C0AA755-8B52-4A2F-A49B-7843A2F55553}"/>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BFD6A979-24E8-7714-7324-7D91A40540EC}"/>
              </a:ext>
            </a:extLst>
          </p:cNvPr>
          <p:cNvPicPr>
            <a:picLocks noChangeAspect="1"/>
          </p:cNvPicPr>
          <p:nvPr/>
        </p:nvPicPr>
        <p:blipFill>
          <a:blip r:embed="rId2"/>
          <a:srcRect l="54220"/>
          <a:stretch/>
        </p:blipFill>
        <p:spPr>
          <a:xfrm>
            <a:off x="347776" y="126776"/>
            <a:ext cx="1091858" cy="707886"/>
          </a:xfrm>
          <a:prstGeom prst="rect">
            <a:avLst/>
          </a:prstGeom>
        </p:spPr>
      </p:pic>
      <p:pic>
        <p:nvPicPr>
          <p:cNvPr id="7" name="Picture 6">
            <a:extLst>
              <a:ext uri="{FF2B5EF4-FFF2-40B4-BE49-F238E27FC236}">
                <a16:creationId xmlns:a16="http://schemas.microsoft.com/office/drawing/2014/main" id="{4EBFCCC8-AA87-09EA-7188-106B2E82ED96}"/>
              </a:ext>
            </a:extLst>
          </p:cNvPr>
          <p:cNvPicPr>
            <a:picLocks noChangeAspect="1"/>
          </p:cNvPicPr>
          <p:nvPr/>
        </p:nvPicPr>
        <p:blipFill>
          <a:blip r:embed="rId3"/>
          <a:stretch>
            <a:fillRect/>
          </a:stretch>
        </p:blipFill>
        <p:spPr>
          <a:xfrm>
            <a:off x="6400800" y="1061437"/>
            <a:ext cx="5187128" cy="4934908"/>
          </a:xfrm>
          <a:prstGeom prst="rect">
            <a:avLst/>
          </a:prstGeom>
        </p:spPr>
      </p:pic>
      <p:sp>
        <p:nvSpPr>
          <p:cNvPr id="8" name="TextBox 7">
            <a:extLst>
              <a:ext uri="{FF2B5EF4-FFF2-40B4-BE49-F238E27FC236}">
                <a16:creationId xmlns:a16="http://schemas.microsoft.com/office/drawing/2014/main" id="{F6798476-2BEE-B31E-F509-89574669ADA0}"/>
              </a:ext>
            </a:extLst>
          </p:cNvPr>
          <p:cNvSpPr txBox="1"/>
          <p:nvPr/>
        </p:nvSpPr>
        <p:spPr>
          <a:xfrm>
            <a:off x="413133" y="1087333"/>
            <a:ext cx="5796728" cy="4683333"/>
          </a:xfrm>
          <a:prstGeom prst="rect">
            <a:avLst/>
          </a:prstGeom>
          <a:noFill/>
        </p:spPr>
        <p:txBody>
          <a:bodyPr wrap="square">
            <a:spAutoFit/>
          </a:bodyPr>
          <a:lstStyle/>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West</a:t>
            </a:r>
            <a:r>
              <a:rPr lang="en-GB" b="0" i="0" dirty="0">
                <a:solidFill>
                  <a:srgbClr val="404040"/>
                </a:solidFill>
                <a:effectLst/>
                <a:latin typeface="DeepSeek-CJK-patch"/>
              </a:rPr>
              <a:t> leads with </a:t>
            </a:r>
            <a:r>
              <a:rPr lang="en-GB" b="1" i="0" dirty="0">
                <a:solidFill>
                  <a:srgbClr val="404040"/>
                </a:solidFill>
                <a:effectLst/>
                <a:latin typeface="DeepSeek-CJK-patch"/>
              </a:rPr>
              <a:t>31.4%</a:t>
            </a:r>
            <a:r>
              <a:rPr lang="en-GB" b="0" i="0" dirty="0">
                <a:solidFill>
                  <a:srgbClr val="404040"/>
                </a:solidFill>
                <a:effectLst/>
                <a:latin typeface="DeepSeek-CJK-patch"/>
              </a:rPr>
              <a:t> of total sales ($710K), followed by </a:t>
            </a:r>
            <a:r>
              <a:rPr lang="en-GB" b="1" i="0" dirty="0">
                <a:solidFill>
                  <a:srgbClr val="404040"/>
                </a:solidFill>
                <a:effectLst/>
                <a:latin typeface="DeepSeek-CJK-patch"/>
              </a:rPr>
              <a:t>East (29.6%)</a:t>
            </a:r>
            <a:r>
              <a:rPr lang="en-GB"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South</a:t>
            </a:r>
            <a:r>
              <a:rPr lang="en-GB" b="0" i="0" dirty="0">
                <a:solidFill>
                  <a:srgbClr val="404040"/>
                </a:solidFill>
                <a:effectLst/>
                <a:latin typeface="DeepSeek-CJK-patch"/>
              </a:rPr>
              <a:t> has lowest share (17.21%)—opportunity for growth.</a:t>
            </a:r>
          </a:p>
          <a:p>
            <a:pPr algn="l">
              <a:lnSpc>
                <a:spcPts val="2143"/>
              </a:lnSpc>
              <a:spcBef>
                <a:spcPts val="1372"/>
              </a:spcBef>
              <a:spcAft>
                <a:spcPts val="1029"/>
              </a:spcAft>
              <a:buNone/>
            </a:pPr>
            <a:r>
              <a:rPr lang="en-GB" b="1" i="0" dirty="0">
                <a:solidFill>
                  <a:srgbClr val="404040"/>
                </a:solidFill>
                <a:effectLst/>
                <a:latin typeface="DeepSeek-CJK-patch"/>
              </a:rPr>
              <a:t>2. Category Performance</a:t>
            </a:r>
            <a:endParaRPr lang="en-GB"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Technology</a:t>
            </a:r>
            <a:r>
              <a:rPr lang="en-GB" b="0" i="0" dirty="0">
                <a:solidFill>
                  <a:srgbClr val="404040"/>
                </a:solidFill>
                <a:effectLst/>
                <a:latin typeface="DeepSeek-CJK-patch"/>
              </a:rPr>
              <a:t> dominates sales (highest revenue).</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Furniture</a:t>
            </a:r>
            <a:r>
              <a:rPr lang="en-GB" b="0" i="0" dirty="0">
                <a:solidFill>
                  <a:srgbClr val="404040"/>
                </a:solidFill>
                <a:effectLst/>
                <a:latin typeface="DeepSeek-CJK-patch"/>
              </a:rPr>
              <a:t> and </a:t>
            </a:r>
            <a:r>
              <a:rPr lang="en-GB" b="1" i="0" dirty="0">
                <a:solidFill>
                  <a:srgbClr val="404040"/>
                </a:solidFill>
                <a:effectLst/>
                <a:latin typeface="DeepSeek-CJK-patch"/>
              </a:rPr>
              <a:t>Office Supplies</a:t>
            </a:r>
            <a:r>
              <a:rPr lang="en-GB" b="0" i="0" dirty="0">
                <a:solidFill>
                  <a:srgbClr val="404040"/>
                </a:solidFill>
                <a:effectLst/>
                <a:latin typeface="DeepSeek-CJK-patch"/>
              </a:rPr>
              <a:t> show balanced performance.</a:t>
            </a:r>
          </a:p>
          <a:p>
            <a:pPr algn="l">
              <a:lnSpc>
                <a:spcPts val="2143"/>
              </a:lnSpc>
              <a:spcBef>
                <a:spcPts val="1372"/>
              </a:spcBef>
              <a:spcAft>
                <a:spcPts val="1029"/>
              </a:spcAft>
              <a:buNone/>
            </a:pPr>
            <a:r>
              <a:rPr lang="en-GB" b="1" i="0" dirty="0">
                <a:solidFill>
                  <a:srgbClr val="404040"/>
                </a:solidFill>
                <a:effectLst/>
                <a:latin typeface="DeepSeek-CJK-patch"/>
              </a:rPr>
              <a:t>3. Top States &amp; Cities</a:t>
            </a:r>
            <a:endParaRPr lang="en-GB"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California</a:t>
            </a:r>
            <a:r>
              <a:rPr lang="en-GB" b="0" i="0" dirty="0">
                <a:solidFill>
                  <a:srgbClr val="404040"/>
                </a:solidFill>
                <a:effectLst/>
                <a:latin typeface="DeepSeek-CJK-patch"/>
              </a:rPr>
              <a:t> (</a:t>
            </a:r>
            <a:r>
              <a:rPr lang="en-GB" b="0" i="0" dirty="0">
                <a:solidFill>
                  <a:srgbClr val="404040"/>
                </a:solidFill>
                <a:effectLst/>
                <a:latin typeface="KaTeX_Main"/>
              </a:rPr>
              <a:t>446K) and New York (446</a:t>
            </a:r>
            <a:r>
              <a:rPr lang="en-GB" b="0" i="1" dirty="0">
                <a:solidFill>
                  <a:srgbClr val="404040"/>
                </a:solidFill>
                <a:effectLst/>
                <a:latin typeface="KaTeX_Math"/>
              </a:rPr>
              <a:t>K</a:t>
            </a:r>
            <a:r>
              <a:rPr lang="en-GB" b="0" i="0" dirty="0">
                <a:solidFill>
                  <a:srgbClr val="404040"/>
                </a:solidFill>
                <a:effectLst/>
                <a:latin typeface="KaTeX_Main"/>
              </a:rPr>
              <a:t>) </a:t>
            </a:r>
            <a:r>
              <a:rPr lang="en-GB" b="0" i="1" dirty="0">
                <a:solidFill>
                  <a:srgbClr val="404040"/>
                </a:solidFill>
                <a:effectLst/>
                <a:latin typeface="KaTeX_Math"/>
              </a:rPr>
              <a:t>and New York</a:t>
            </a:r>
            <a:r>
              <a:rPr lang="en-GB" b="0" i="0" dirty="0">
                <a:solidFill>
                  <a:srgbClr val="404040"/>
                </a:solidFill>
                <a:effectLst/>
                <a:latin typeface="KaTeX_Main"/>
              </a:rPr>
              <a:t> (</a:t>
            </a:r>
            <a:r>
              <a:rPr lang="en-GB" b="0" i="0" dirty="0">
                <a:solidFill>
                  <a:srgbClr val="404040"/>
                </a:solidFill>
                <a:effectLst/>
                <a:latin typeface="DeepSeek-CJK-patch"/>
              </a:rPr>
              <a:t>306K) are top states.</a:t>
            </a:r>
          </a:p>
          <a:p>
            <a:pPr algn="l">
              <a:lnSpc>
                <a:spcPts val="2143"/>
              </a:lnSpc>
              <a:spcBef>
                <a:spcPts val="300"/>
              </a:spcBef>
              <a:spcAft>
                <a:spcPts val="1029"/>
              </a:spcAft>
              <a:buFont typeface="Arial" panose="020B0604020202020204" pitchFamily="34" charset="0"/>
              <a:buChar char="•"/>
            </a:pPr>
            <a:r>
              <a:rPr lang="en-GB" b="1" i="0" dirty="0">
                <a:solidFill>
                  <a:srgbClr val="404040"/>
                </a:solidFill>
                <a:effectLst/>
                <a:latin typeface="DeepSeek-CJK-patch"/>
              </a:rPr>
              <a:t>New York City</a:t>
            </a:r>
            <a:r>
              <a:rPr lang="en-GB" b="0" i="0" dirty="0">
                <a:solidFill>
                  <a:srgbClr val="404040"/>
                </a:solidFill>
                <a:effectLst/>
                <a:latin typeface="DeepSeek-CJK-patch"/>
              </a:rPr>
              <a:t> (</a:t>
            </a:r>
            <a:r>
              <a:rPr lang="en-GB" b="0" i="0" dirty="0">
                <a:solidFill>
                  <a:srgbClr val="404040"/>
                </a:solidFill>
                <a:effectLst/>
                <a:latin typeface="KaTeX_Main"/>
              </a:rPr>
              <a:t>253K)and Los Angeles  (253</a:t>
            </a:r>
            <a:r>
              <a:rPr lang="en-GB" b="0" i="1" dirty="0">
                <a:solidFill>
                  <a:srgbClr val="404040"/>
                </a:solidFill>
                <a:effectLst/>
                <a:latin typeface="KaTeX_Math"/>
              </a:rPr>
              <a:t>K</a:t>
            </a:r>
            <a:r>
              <a:rPr lang="en-GB" b="0" i="0" dirty="0">
                <a:solidFill>
                  <a:srgbClr val="404040"/>
                </a:solidFill>
                <a:effectLst/>
                <a:latin typeface="KaTeX_Main"/>
              </a:rPr>
              <a:t>)</a:t>
            </a:r>
            <a:r>
              <a:rPr lang="en-GB" b="0" i="1" dirty="0">
                <a:solidFill>
                  <a:srgbClr val="404040"/>
                </a:solidFill>
                <a:effectLst/>
                <a:latin typeface="KaTeX_Math"/>
              </a:rPr>
              <a:t>and Los Angeles</a:t>
            </a:r>
            <a:r>
              <a:rPr lang="en-GB" b="0" i="0" dirty="0">
                <a:solidFill>
                  <a:srgbClr val="404040"/>
                </a:solidFill>
                <a:effectLst/>
                <a:latin typeface="KaTeX_Main"/>
              </a:rPr>
              <a:t> (</a:t>
            </a:r>
            <a:r>
              <a:rPr lang="en-GB" b="0" i="0" dirty="0">
                <a:solidFill>
                  <a:srgbClr val="404040"/>
                </a:solidFill>
                <a:effectLst/>
                <a:latin typeface="DeepSeek-CJK-patch"/>
              </a:rPr>
              <a:t>173K) drive urban sales.</a:t>
            </a:r>
          </a:p>
        </p:txBody>
      </p:sp>
    </p:spTree>
    <p:extLst>
      <p:ext uri="{BB962C8B-B14F-4D97-AF65-F5344CB8AC3E}">
        <p14:creationId xmlns:p14="http://schemas.microsoft.com/office/powerpoint/2010/main" val="524130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A97C4-2C9E-380D-6DEA-26A20164D93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F6DB824-B1A1-1184-466A-28275DC123A2}"/>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9BA585D2-D695-6A66-40EA-91B9E655774F}"/>
              </a:ext>
            </a:extLst>
          </p:cNvPr>
          <p:cNvSpPr/>
          <p:nvPr/>
        </p:nvSpPr>
        <p:spPr>
          <a:xfrm>
            <a:off x="2141928" y="102202"/>
            <a:ext cx="7865671" cy="863022"/>
          </a:xfrm>
          <a:prstGeom prst="rect">
            <a:avLst/>
          </a:prstGeom>
          <a:noFill/>
          <a:ln/>
        </p:spPr>
        <p:txBody>
          <a:bodyPr wrap="square" lIns="0" tIns="0" rIns="0" bIns="0" rtlCol="0" anchor="t"/>
          <a:lstStyle/>
          <a:p>
            <a:pPr algn="ctr">
              <a:lnSpc>
                <a:spcPts val="5950"/>
              </a:lnSpc>
            </a:pPr>
            <a:r>
              <a:rPr lang="en-GB" sz="4000" b="1" i="0" dirty="0">
                <a:solidFill>
                  <a:schemeClr val="tx2"/>
                </a:solidFill>
                <a:effectLst/>
                <a:latin typeface="DeepSeek-CJK-patch"/>
              </a:rPr>
              <a:t>AI-Powered Sales Insights Dashboard</a:t>
            </a:r>
            <a:endParaRPr lang="en-GB" sz="4000" b="0" i="0" dirty="0">
              <a:solidFill>
                <a:schemeClr val="tx2"/>
              </a:solidFill>
              <a:effectLst/>
              <a:latin typeface="DeepSeek-CJK-patch"/>
            </a:endParaRP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BDADB696-E42A-56DE-EC39-ADE4D4B64EF0}"/>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108391F2-FEAA-CD1B-8B78-8FA217C4F7FA}"/>
              </a:ext>
            </a:extLst>
          </p:cNvPr>
          <p:cNvPicPr>
            <a:picLocks noChangeAspect="1"/>
          </p:cNvPicPr>
          <p:nvPr/>
        </p:nvPicPr>
        <p:blipFill>
          <a:blip r:embed="rId2"/>
          <a:srcRect l="54220"/>
          <a:stretch/>
        </p:blipFill>
        <p:spPr>
          <a:xfrm>
            <a:off x="347776" y="126776"/>
            <a:ext cx="1091858" cy="707886"/>
          </a:xfrm>
          <a:prstGeom prst="rect">
            <a:avLst/>
          </a:prstGeom>
        </p:spPr>
      </p:pic>
      <p:pic>
        <p:nvPicPr>
          <p:cNvPr id="9" name="Picture 8">
            <a:extLst>
              <a:ext uri="{FF2B5EF4-FFF2-40B4-BE49-F238E27FC236}">
                <a16:creationId xmlns:a16="http://schemas.microsoft.com/office/drawing/2014/main" id="{E2F98817-1B25-1741-91E1-EA2DB5D0E5D1}"/>
              </a:ext>
            </a:extLst>
          </p:cNvPr>
          <p:cNvPicPr>
            <a:picLocks noChangeAspect="1"/>
          </p:cNvPicPr>
          <p:nvPr/>
        </p:nvPicPr>
        <p:blipFill>
          <a:blip r:embed="rId3"/>
          <a:stretch>
            <a:fillRect/>
          </a:stretch>
        </p:blipFill>
        <p:spPr>
          <a:xfrm>
            <a:off x="694446" y="1079531"/>
            <a:ext cx="10677525" cy="5014392"/>
          </a:xfrm>
          <a:prstGeom prst="rect">
            <a:avLst/>
          </a:prstGeom>
        </p:spPr>
      </p:pic>
    </p:spTree>
    <p:extLst>
      <p:ext uri="{BB962C8B-B14F-4D97-AF65-F5344CB8AC3E}">
        <p14:creationId xmlns:p14="http://schemas.microsoft.com/office/powerpoint/2010/main" val="2591953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A1932-3CFD-C621-8CE9-08E549C127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65D8053-FCC4-59D6-3F36-22AAC72C5E02}"/>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2286FEF0-C6E6-613C-C208-E1AEA6E48867}"/>
              </a:ext>
            </a:extLst>
          </p:cNvPr>
          <p:cNvSpPr/>
          <p:nvPr/>
        </p:nvSpPr>
        <p:spPr>
          <a:xfrm>
            <a:off x="2141928" y="274922"/>
            <a:ext cx="8349944" cy="863022"/>
          </a:xfrm>
          <a:prstGeom prst="rect">
            <a:avLst/>
          </a:prstGeom>
          <a:noFill/>
          <a:ln/>
        </p:spPr>
        <p:txBody>
          <a:bodyPr wrap="square" lIns="0" tIns="0" rIns="0" bIns="0" rtlCol="0" anchor="t"/>
          <a:lstStyle/>
          <a:p>
            <a:pPr algn="l">
              <a:spcAft>
                <a:spcPts val="1029"/>
              </a:spcAft>
            </a:pPr>
            <a:r>
              <a:rPr lang="en-GB" sz="4000" b="1" i="0" dirty="0">
                <a:solidFill>
                  <a:schemeClr val="tx2"/>
                </a:solidFill>
                <a:effectLst/>
                <a:latin typeface="DeepSeek-CJK-patch"/>
              </a:rPr>
              <a:t>Recommendations for Business Growth</a:t>
            </a:r>
            <a:endParaRPr lang="en-GB" sz="4000" b="0" i="0" dirty="0">
              <a:solidFill>
                <a:schemeClr val="tx2"/>
              </a:solidFill>
              <a:effectLst/>
              <a:latin typeface="DeepSeek-CJK-patch"/>
            </a:endParaRP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35EA2A92-B1EA-DA2D-593E-04134E13957C}"/>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944516E0-5EE7-5322-CD22-D9CCAF3857B1}"/>
              </a:ext>
            </a:extLst>
          </p:cNvPr>
          <p:cNvPicPr>
            <a:picLocks noChangeAspect="1"/>
          </p:cNvPicPr>
          <p:nvPr/>
        </p:nvPicPr>
        <p:blipFill>
          <a:blip r:embed="rId2"/>
          <a:srcRect l="54220"/>
          <a:stretch/>
        </p:blipFill>
        <p:spPr>
          <a:xfrm>
            <a:off x="347776" y="126776"/>
            <a:ext cx="1091858" cy="707886"/>
          </a:xfrm>
          <a:prstGeom prst="rect">
            <a:avLst/>
          </a:prstGeom>
        </p:spPr>
      </p:pic>
      <p:graphicFrame>
        <p:nvGraphicFramePr>
          <p:cNvPr id="3076" name="TextBox 6">
            <a:extLst>
              <a:ext uri="{FF2B5EF4-FFF2-40B4-BE49-F238E27FC236}">
                <a16:creationId xmlns:a16="http://schemas.microsoft.com/office/drawing/2014/main" id="{10725041-65E7-22AA-351F-32C709DDC4B8}"/>
              </a:ext>
            </a:extLst>
          </p:cNvPr>
          <p:cNvGraphicFramePr/>
          <p:nvPr>
            <p:extLst>
              <p:ext uri="{D42A27DB-BD31-4B8C-83A1-F6EECF244321}">
                <p14:modId xmlns:p14="http://schemas.microsoft.com/office/powerpoint/2010/main" val="31401107"/>
              </p:ext>
            </p:extLst>
          </p:nvPr>
        </p:nvGraphicFramePr>
        <p:xfrm>
          <a:off x="893705" y="1349529"/>
          <a:ext cx="6309360" cy="4152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Top view of business items with growth chart and hands holding arrow">
            <a:extLst>
              <a:ext uri="{FF2B5EF4-FFF2-40B4-BE49-F238E27FC236}">
                <a16:creationId xmlns:a16="http://schemas.microsoft.com/office/drawing/2014/main" id="{A38E5891-F04E-69D8-7FEE-CA8EA1B17F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0000" y="1349529"/>
            <a:ext cx="3788295" cy="3755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749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DB883-4DBE-331A-9BF8-0741464C50F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4F8678E-0597-26BB-83C1-A0B1E177921F}"/>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2949DF23-2D49-089C-9068-D959B1F2AB63}"/>
              </a:ext>
            </a:extLst>
          </p:cNvPr>
          <p:cNvSpPr/>
          <p:nvPr/>
        </p:nvSpPr>
        <p:spPr>
          <a:xfrm>
            <a:off x="2141928" y="274922"/>
            <a:ext cx="8349944" cy="863022"/>
          </a:xfrm>
          <a:prstGeom prst="rect">
            <a:avLst/>
          </a:prstGeom>
          <a:noFill/>
          <a:ln/>
        </p:spPr>
        <p:txBody>
          <a:bodyPr wrap="square" lIns="0" tIns="0" rIns="0" bIns="0" rtlCol="0" anchor="t"/>
          <a:lstStyle/>
          <a:p>
            <a:pPr algn="l">
              <a:spcAft>
                <a:spcPts val="1029"/>
              </a:spcAft>
            </a:pPr>
            <a:r>
              <a:rPr lang="en-GB" sz="4000" b="1" i="0" dirty="0">
                <a:solidFill>
                  <a:schemeClr val="tx2"/>
                </a:solidFill>
                <a:effectLst/>
                <a:latin typeface="DeepSeek-CJK-patch"/>
              </a:rPr>
              <a:t>Recommendations for Business Growth</a:t>
            </a:r>
            <a:endParaRPr lang="en-GB" sz="4000" b="0" i="0" dirty="0">
              <a:solidFill>
                <a:schemeClr val="tx2"/>
              </a:solidFill>
              <a:effectLst/>
              <a:latin typeface="DeepSeek-CJK-patch"/>
            </a:endParaRP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37930E5F-3D77-4D4C-5BFC-14627C040A2D}"/>
              </a:ext>
            </a:extLst>
          </p:cNvPr>
          <p:cNvPicPr>
            <a:picLocks noChangeAspect="1"/>
          </p:cNvPicPr>
          <p:nvPr/>
        </p:nvPicPr>
        <p:blipFill>
          <a:blip r:embed="rId3"/>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59A5C2C2-C9CE-A65E-9E83-3170CF3E0D2C}"/>
              </a:ext>
            </a:extLst>
          </p:cNvPr>
          <p:cNvPicPr>
            <a:picLocks noChangeAspect="1"/>
          </p:cNvPicPr>
          <p:nvPr/>
        </p:nvPicPr>
        <p:blipFill>
          <a:blip r:embed="rId3"/>
          <a:srcRect l="54220"/>
          <a:stretch/>
        </p:blipFill>
        <p:spPr>
          <a:xfrm>
            <a:off x="347776" y="126776"/>
            <a:ext cx="1091858" cy="707886"/>
          </a:xfrm>
          <a:prstGeom prst="rect">
            <a:avLst/>
          </a:prstGeom>
        </p:spPr>
      </p:pic>
      <p:graphicFrame>
        <p:nvGraphicFramePr>
          <p:cNvPr id="3076" name="TextBox 6">
            <a:extLst>
              <a:ext uri="{FF2B5EF4-FFF2-40B4-BE49-F238E27FC236}">
                <a16:creationId xmlns:a16="http://schemas.microsoft.com/office/drawing/2014/main" id="{6AA3DD9F-8092-C101-9D20-72D19EE758D9}"/>
              </a:ext>
            </a:extLst>
          </p:cNvPr>
          <p:cNvGraphicFramePr/>
          <p:nvPr>
            <p:extLst>
              <p:ext uri="{D42A27DB-BD31-4B8C-83A1-F6EECF244321}">
                <p14:modId xmlns:p14="http://schemas.microsoft.com/office/powerpoint/2010/main" val="3093779123"/>
              </p:ext>
            </p:extLst>
          </p:nvPr>
        </p:nvGraphicFramePr>
        <p:xfrm>
          <a:off x="893705" y="1349529"/>
          <a:ext cx="6309360" cy="4152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4" descr="Top view of business items with growth chart and hands holding arrow">
            <a:extLst>
              <a:ext uri="{FF2B5EF4-FFF2-40B4-BE49-F238E27FC236}">
                <a16:creationId xmlns:a16="http://schemas.microsoft.com/office/drawing/2014/main" id="{73A19551-BD12-F4F4-5BA5-F1438BA80D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0000" y="1349529"/>
            <a:ext cx="3788295" cy="3755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765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372B2-51B5-3F59-C2A8-589212E2923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3AFC400-CD02-12E8-4DBD-951C7A4E91B2}"/>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36232429-11EA-351F-FE79-53AEDE167D21}"/>
              </a:ext>
            </a:extLst>
          </p:cNvPr>
          <p:cNvSpPr/>
          <p:nvPr/>
        </p:nvSpPr>
        <p:spPr>
          <a:xfrm>
            <a:off x="2141928" y="274922"/>
            <a:ext cx="8349944" cy="863022"/>
          </a:xfrm>
          <a:prstGeom prst="rect">
            <a:avLst/>
          </a:prstGeom>
          <a:noFill/>
          <a:ln/>
        </p:spPr>
        <p:txBody>
          <a:bodyPr wrap="square" lIns="0" tIns="0" rIns="0" bIns="0" rtlCol="0" anchor="t"/>
          <a:lstStyle/>
          <a:p>
            <a:pPr algn="l">
              <a:spcAft>
                <a:spcPts val="1029"/>
              </a:spcAft>
            </a:pPr>
            <a:r>
              <a:rPr lang="en-GB" sz="4000" b="1" i="0" dirty="0">
                <a:solidFill>
                  <a:schemeClr val="tx2"/>
                </a:solidFill>
                <a:effectLst/>
                <a:latin typeface="DeepSeek-CJK-patch"/>
              </a:rPr>
              <a:t>Recommendations for Business Growth</a:t>
            </a:r>
            <a:endParaRPr lang="en-GB" sz="4000" b="0" i="0" dirty="0">
              <a:solidFill>
                <a:schemeClr val="tx2"/>
              </a:solidFill>
              <a:effectLst/>
              <a:latin typeface="DeepSeek-CJK-patch"/>
            </a:endParaRP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F71905C8-89B4-7D40-5CB3-556952A4FE47}"/>
              </a:ext>
            </a:extLst>
          </p:cNvPr>
          <p:cNvPicPr>
            <a:picLocks noChangeAspect="1"/>
          </p:cNvPicPr>
          <p:nvPr/>
        </p:nvPicPr>
        <p:blipFill>
          <a:blip r:embed="rId3"/>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DD066FB3-3E2C-22D7-C77E-1B489294B2C4}"/>
              </a:ext>
            </a:extLst>
          </p:cNvPr>
          <p:cNvPicPr>
            <a:picLocks noChangeAspect="1"/>
          </p:cNvPicPr>
          <p:nvPr/>
        </p:nvPicPr>
        <p:blipFill>
          <a:blip r:embed="rId3"/>
          <a:srcRect l="54220"/>
          <a:stretch/>
        </p:blipFill>
        <p:spPr>
          <a:xfrm>
            <a:off x="347776" y="126776"/>
            <a:ext cx="1091858" cy="707886"/>
          </a:xfrm>
          <a:prstGeom prst="rect">
            <a:avLst/>
          </a:prstGeom>
        </p:spPr>
      </p:pic>
      <p:graphicFrame>
        <p:nvGraphicFramePr>
          <p:cNvPr id="3076" name="TextBox 6">
            <a:extLst>
              <a:ext uri="{FF2B5EF4-FFF2-40B4-BE49-F238E27FC236}">
                <a16:creationId xmlns:a16="http://schemas.microsoft.com/office/drawing/2014/main" id="{822F839B-833A-642E-A79B-2F1B3E915F92}"/>
              </a:ext>
            </a:extLst>
          </p:cNvPr>
          <p:cNvGraphicFramePr/>
          <p:nvPr>
            <p:extLst>
              <p:ext uri="{D42A27DB-BD31-4B8C-83A1-F6EECF244321}">
                <p14:modId xmlns:p14="http://schemas.microsoft.com/office/powerpoint/2010/main" val="2572162906"/>
              </p:ext>
            </p:extLst>
          </p:nvPr>
        </p:nvGraphicFramePr>
        <p:xfrm>
          <a:off x="893705" y="1349529"/>
          <a:ext cx="6309360" cy="4152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4" descr="Top view of business items with growth chart and hands holding arrow">
            <a:extLst>
              <a:ext uri="{FF2B5EF4-FFF2-40B4-BE49-F238E27FC236}">
                <a16:creationId xmlns:a16="http://schemas.microsoft.com/office/drawing/2014/main" id="{75BADA83-EE52-5CBD-8934-920E1EB273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0000" y="1349529"/>
            <a:ext cx="3788295" cy="3755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393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DF25A-FB40-8CDB-6F72-7CDFEAFF982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050DE6E-7B1F-1A21-0EEA-1888096E098C}"/>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3377FA60-B34C-B9CB-CFA3-0D8813904D56}"/>
              </a:ext>
            </a:extLst>
          </p:cNvPr>
          <p:cNvSpPr/>
          <p:nvPr/>
        </p:nvSpPr>
        <p:spPr>
          <a:xfrm>
            <a:off x="2141928" y="274922"/>
            <a:ext cx="8349944" cy="863022"/>
          </a:xfrm>
          <a:prstGeom prst="rect">
            <a:avLst/>
          </a:prstGeom>
          <a:noFill/>
          <a:ln/>
        </p:spPr>
        <p:txBody>
          <a:bodyPr wrap="square" lIns="0" tIns="0" rIns="0" bIns="0" rtlCol="0" anchor="t"/>
          <a:lstStyle/>
          <a:p>
            <a:pPr algn="l">
              <a:spcAft>
                <a:spcPts val="1029"/>
              </a:spcAft>
            </a:pPr>
            <a:r>
              <a:rPr lang="en-GB" sz="4000" b="1" i="0" dirty="0">
                <a:solidFill>
                  <a:schemeClr val="tx2"/>
                </a:solidFill>
                <a:effectLst/>
                <a:latin typeface="DeepSeek-CJK-patch"/>
              </a:rPr>
              <a:t>Recommendations for Business Growth</a:t>
            </a:r>
            <a:endParaRPr lang="en-GB" sz="4000" b="0" i="0" dirty="0">
              <a:solidFill>
                <a:schemeClr val="tx2"/>
              </a:solidFill>
              <a:effectLst/>
              <a:latin typeface="DeepSeek-CJK-patch"/>
            </a:endParaRP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F523B704-5D38-3E03-55DA-9B86B9D8EF2B}"/>
              </a:ext>
            </a:extLst>
          </p:cNvPr>
          <p:cNvPicPr>
            <a:picLocks noChangeAspect="1"/>
          </p:cNvPicPr>
          <p:nvPr/>
        </p:nvPicPr>
        <p:blipFill>
          <a:blip r:embed="rId3"/>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A0252750-6650-F97A-01A4-36297C303C33}"/>
              </a:ext>
            </a:extLst>
          </p:cNvPr>
          <p:cNvPicPr>
            <a:picLocks noChangeAspect="1"/>
          </p:cNvPicPr>
          <p:nvPr/>
        </p:nvPicPr>
        <p:blipFill>
          <a:blip r:embed="rId3"/>
          <a:srcRect l="54220"/>
          <a:stretch/>
        </p:blipFill>
        <p:spPr>
          <a:xfrm>
            <a:off x="347776" y="126776"/>
            <a:ext cx="1091858" cy="707886"/>
          </a:xfrm>
          <a:prstGeom prst="rect">
            <a:avLst/>
          </a:prstGeom>
        </p:spPr>
      </p:pic>
      <p:graphicFrame>
        <p:nvGraphicFramePr>
          <p:cNvPr id="3076" name="TextBox 6">
            <a:extLst>
              <a:ext uri="{FF2B5EF4-FFF2-40B4-BE49-F238E27FC236}">
                <a16:creationId xmlns:a16="http://schemas.microsoft.com/office/drawing/2014/main" id="{341937F9-128B-29B7-14D9-427F0E436A19}"/>
              </a:ext>
            </a:extLst>
          </p:cNvPr>
          <p:cNvGraphicFramePr/>
          <p:nvPr>
            <p:extLst>
              <p:ext uri="{D42A27DB-BD31-4B8C-83A1-F6EECF244321}">
                <p14:modId xmlns:p14="http://schemas.microsoft.com/office/powerpoint/2010/main" val="205986831"/>
              </p:ext>
            </p:extLst>
          </p:nvPr>
        </p:nvGraphicFramePr>
        <p:xfrm>
          <a:off x="893705" y="1349529"/>
          <a:ext cx="6309360" cy="4152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4" descr="Top view of business items with growth chart and hands holding arrow">
            <a:extLst>
              <a:ext uri="{FF2B5EF4-FFF2-40B4-BE49-F238E27FC236}">
                <a16:creationId xmlns:a16="http://schemas.microsoft.com/office/drawing/2014/main" id="{BDD8D019-7D49-732D-BE05-4E63A8C720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0000" y="1349529"/>
            <a:ext cx="3788295" cy="3755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50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B6E43B-00F6-3FAB-BF8A-6C1ADB011458}"/>
              </a:ext>
            </a:extLst>
          </p:cNvPr>
          <p:cNvSpPr/>
          <p:nvPr/>
        </p:nvSpPr>
        <p:spPr>
          <a:xfrm flipH="1">
            <a:off x="142240"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accent5">
                  <a:lumMod val="50000"/>
                </a:schemeClr>
              </a:solidFill>
              <a:latin typeface="+mj-lt"/>
              <a:ea typeface="Gagalin"/>
              <a:cs typeface="Gagalin"/>
              <a:sym typeface="Gagalin"/>
            </a:endParaRPr>
          </a:p>
        </p:txBody>
      </p:sp>
      <p:sp>
        <p:nvSpPr>
          <p:cNvPr id="11" name="TextBox 10">
            <a:extLst>
              <a:ext uri="{FF2B5EF4-FFF2-40B4-BE49-F238E27FC236}">
                <a16:creationId xmlns:a16="http://schemas.microsoft.com/office/drawing/2014/main" id="{B66ACEA7-09F5-DBE7-51EB-AC986EC0A6B6}"/>
              </a:ext>
            </a:extLst>
          </p:cNvPr>
          <p:cNvSpPr txBox="1"/>
          <p:nvPr/>
        </p:nvSpPr>
        <p:spPr>
          <a:xfrm>
            <a:off x="2828641" y="526649"/>
            <a:ext cx="6094070" cy="707886"/>
          </a:xfrm>
          <a:prstGeom prst="rect">
            <a:avLst/>
          </a:prstGeom>
          <a:noFill/>
        </p:spPr>
        <p:txBody>
          <a:bodyPr wrap="square">
            <a:spAutoFit/>
          </a:bodyPr>
          <a:lstStyle/>
          <a:p>
            <a:pPr algn="ctr"/>
            <a:r>
              <a:rPr lang="en-US" sz="4000" b="1" dirty="0">
                <a:solidFill>
                  <a:schemeClr val="accent1">
                    <a:lumMod val="75000"/>
                  </a:schemeClr>
                </a:solidFill>
              </a:rPr>
              <a:t>Team Members</a:t>
            </a:r>
          </a:p>
        </p:txBody>
      </p:sp>
      <p:sp>
        <p:nvSpPr>
          <p:cNvPr id="12" name="Slide Number Placeholder 11">
            <a:extLst>
              <a:ext uri="{FF2B5EF4-FFF2-40B4-BE49-F238E27FC236}">
                <a16:creationId xmlns:a16="http://schemas.microsoft.com/office/drawing/2014/main" id="{D587B5C6-3D8E-E8C2-FF51-CB305E86484C}"/>
              </a:ext>
            </a:extLst>
          </p:cNvPr>
          <p:cNvSpPr>
            <a:spLocks noGrp="1"/>
          </p:cNvSpPr>
          <p:nvPr>
            <p:ph type="sldNum" sz="quarter" idx="12"/>
          </p:nvPr>
        </p:nvSpPr>
        <p:spPr>
          <a:xfrm>
            <a:off x="9021070" y="6408766"/>
            <a:ext cx="2743200" cy="365125"/>
          </a:xfrm>
        </p:spPr>
        <p:txBody>
          <a:bodyPr/>
          <a:lstStyle/>
          <a:p>
            <a:fld id="{13892CAB-B738-49B2-9EED-CDCEC12AC3FA}" type="slidenum">
              <a:rPr lang="en-US" smtClean="0"/>
              <a:t>3</a:t>
            </a:fld>
            <a:endParaRPr lang="en-US"/>
          </a:p>
        </p:txBody>
      </p:sp>
      <p:pic>
        <p:nvPicPr>
          <p:cNvPr id="2" name="Picture 1" descr="A person with a flag">
            <a:extLst>
              <a:ext uri="{FF2B5EF4-FFF2-40B4-BE49-F238E27FC236}">
                <a16:creationId xmlns:a16="http://schemas.microsoft.com/office/drawing/2014/main" id="{69F9F482-EBD2-9BE4-DF5D-A6B088E98A7A}"/>
              </a:ext>
            </a:extLst>
          </p:cNvPr>
          <p:cNvPicPr>
            <a:picLocks noChangeAspect="1"/>
          </p:cNvPicPr>
          <p:nvPr/>
        </p:nvPicPr>
        <p:blipFill>
          <a:blip r:embed="rId3"/>
          <a:srcRect r="63534"/>
          <a:stretch/>
        </p:blipFill>
        <p:spPr>
          <a:xfrm>
            <a:off x="10687573" y="198416"/>
            <a:ext cx="960950" cy="863021"/>
          </a:xfrm>
          <a:prstGeom prst="rect">
            <a:avLst/>
          </a:prstGeom>
        </p:spPr>
      </p:pic>
      <p:pic>
        <p:nvPicPr>
          <p:cNvPr id="3" name="Picture 2" descr="A person with a flag">
            <a:extLst>
              <a:ext uri="{FF2B5EF4-FFF2-40B4-BE49-F238E27FC236}">
                <a16:creationId xmlns:a16="http://schemas.microsoft.com/office/drawing/2014/main" id="{19C1CD38-8D0F-7744-D76D-1E639B041BA4}"/>
              </a:ext>
            </a:extLst>
          </p:cNvPr>
          <p:cNvPicPr>
            <a:picLocks noChangeAspect="1"/>
          </p:cNvPicPr>
          <p:nvPr/>
        </p:nvPicPr>
        <p:blipFill>
          <a:blip r:embed="rId3"/>
          <a:srcRect l="54220"/>
          <a:stretch/>
        </p:blipFill>
        <p:spPr>
          <a:xfrm>
            <a:off x="347776" y="126776"/>
            <a:ext cx="1091858" cy="707886"/>
          </a:xfrm>
          <a:prstGeom prst="rect">
            <a:avLst/>
          </a:prstGeom>
        </p:spPr>
      </p:pic>
      <p:graphicFrame>
        <p:nvGraphicFramePr>
          <p:cNvPr id="4" name="Content Placeholder 2">
            <a:extLst>
              <a:ext uri="{FF2B5EF4-FFF2-40B4-BE49-F238E27FC236}">
                <a16:creationId xmlns:a16="http://schemas.microsoft.com/office/drawing/2014/main" id="{7C9DC2BB-1C14-AA93-E2AD-EBFE921D7C95}"/>
              </a:ext>
            </a:extLst>
          </p:cNvPr>
          <p:cNvGraphicFramePr>
            <a:graphicFrameLocks noGrp="1"/>
          </p:cNvGraphicFramePr>
          <p:nvPr>
            <p:ph idx="1"/>
            <p:extLst>
              <p:ext uri="{D42A27DB-BD31-4B8C-83A1-F6EECF244321}">
                <p14:modId xmlns:p14="http://schemas.microsoft.com/office/powerpoint/2010/main" val="2500625783"/>
              </p:ext>
            </p:extLst>
          </p:nvPr>
        </p:nvGraphicFramePr>
        <p:xfrm>
          <a:off x="617876" y="1486746"/>
          <a:ext cx="5257800"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group of people around a table with laptops&#10;&#10;AI-generated content may be incorrect.">
            <a:extLst>
              <a:ext uri="{FF2B5EF4-FFF2-40B4-BE49-F238E27FC236}">
                <a16:creationId xmlns:a16="http://schemas.microsoft.com/office/drawing/2014/main" id="{DCD3B9FD-95B9-BC74-5F8E-510E8D7EF452}"/>
              </a:ext>
            </a:extLst>
          </p:cNvPr>
          <p:cNvPicPr>
            <a:picLocks noChangeAspect="1"/>
          </p:cNvPicPr>
          <p:nvPr/>
        </p:nvPicPr>
        <p:blipFill>
          <a:blip r:embed="rId9"/>
          <a:srcRect l="18393" t="7719" r="15267" b="7083"/>
          <a:stretch/>
        </p:blipFill>
        <p:spPr>
          <a:xfrm>
            <a:off x="6431282" y="1677075"/>
            <a:ext cx="4777381" cy="34511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1934622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FFCDE-D6AB-A10E-12FE-C82C2CB3BE8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8C6655B-80A1-0ADF-E3D3-DB7FA502EBF5}"/>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BC9EC8D0-0F8E-602F-6E75-F59385568146}"/>
              </a:ext>
            </a:extLst>
          </p:cNvPr>
          <p:cNvSpPr/>
          <p:nvPr/>
        </p:nvSpPr>
        <p:spPr>
          <a:xfrm>
            <a:off x="2141928" y="274922"/>
            <a:ext cx="8349944" cy="863022"/>
          </a:xfrm>
          <a:prstGeom prst="rect">
            <a:avLst/>
          </a:prstGeom>
          <a:noFill/>
          <a:ln/>
        </p:spPr>
        <p:txBody>
          <a:bodyPr wrap="square" lIns="0" tIns="0" rIns="0" bIns="0" rtlCol="0" anchor="t"/>
          <a:lstStyle/>
          <a:p>
            <a:pPr algn="l">
              <a:spcAft>
                <a:spcPts val="1029"/>
              </a:spcAft>
            </a:pPr>
            <a:r>
              <a:rPr lang="en-GB" sz="4000" b="1" i="0" dirty="0">
                <a:solidFill>
                  <a:schemeClr val="tx2"/>
                </a:solidFill>
                <a:effectLst/>
                <a:latin typeface="DeepSeek-CJK-patch"/>
              </a:rPr>
              <a:t>Recommendations for Business Growth</a:t>
            </a:r>
            <a:endParaRPr lang="en-GB" sz="4000" b="0" i="0" dirty="0">
              <a:solidFill>
                <a:schemeClr val="tx2"/>
              </a:solidFill>
              <a:effectLst/>
              <a:latin typeface="DeepSeek-CJK-patch"/>
            </a:endParaRPr>
          </a:p>
          <a:p>
            <a:pPr algn="ctr">
              <a:lnSpc>
                <a:spcPts val="5950"/>
              </a:lnSpc>
            </a:pPr>
            <a:endParaRPr lang="en-GB" sz="4000" b="1" dirty="0">
              <a:solidFill>
                <a:schemeClr val="tx2"/>
              </a:solidFill>
              <a:latin typeface="Calibri" panose="020F0502020204030204"/>
            </a:endParaRPr>
          </a:p>
          <a:p>
            <a:pPr marL="0" indent="0" algn="ctr">
              <a:lnSpc>
                <a:spcPts val="5950"/>
              </a:lnSpc>
              <a:buNone/>
            </a:pPr>
            <a:endParaRPr lang="en-US" sz="4000" b="1" dirty="0">
              <a:solidFill>
                <a:schemeClr val="tx2"/>
              </a:solidFill>
              <a:latin typeface="Calibri" panose="020F0502020204030204"/>
            </a:endParaRPr>
          </a:p>
        </p:txBody>
      </p:sp>
      <p:pic>
        <p:nvPicPr>
          <p:cNvPr id="5" name="Picture 4" descr="A person with a flag">
            <a:extLst>
              <a:ext uri="{FF2B5EF4-FFF2-40B4-BE49-F238E27FC236}">
                <a16:creationId xmlns:a16="http://schemas.microsoft.com/office/drawing/2014/main" id="{58CB9034-2D98-448E-5114-F3E7E0A30DB1}"/>
              </a:ext>
            </a:extLst>
          </p:cNvPr>
          <p:cNvPicPr>
            <a:picLocks noChangeAspect="1"/>
          </p:cNvPicPr>
          <p:nvPr/>
        </p:nvPicPr>
        <p:blipFill>
          <a:blip r:embed="rId3"/>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DEE71044-BE89-3F94-1A41-98B5AB5B4EA2}"/>
              </a:ext>
            </a:extLst>
          </p:cNvPr>
          <p:cNvPicPr>
            <a:picLocks noChangeAspect="1"/>
          </p:cNvPicPr>
          <p:nvPr/>
        </p:nvPicPr>
        <p:blipFill>
          <a:blip r:embed="rId3"/>
          <a:srcRect l="54220"/>
          <a:stretch/>
        </p:blipFill>
        <p:spPr>
          <a:xfrm>
            <a:off x="347776" y="126776"/>
            <a:ext cx="1091858" cy="707886"/>
          </a:xfrm>
          <a:prstGeom prst="rect">
            <a:avLst/>
          </a:prstGeom>
        </p:spPr>
      </p:pic>
      <p:graphicFrame>
        <p:nvGraphicFramePr>
          <p:cNvPr id="3076" name="TextBox 6">
            <a:extLst>
              <a:ext uri="{FF2B5EF4-FFF2-40B4-BE49-F238E27FC236}">
                <a16:creationId xmlns:a16="http://schemas.microsoft.com/office/drawing/2014/main" id="{4D2B8FF1-C8C7-622A-4FF8-55B3D3C889AA}"/>
              </a:ext>
            </a:extLst>
          </p:cNvPr>
          <p:cNvGraphicFramePr/>
          <p:nvPr>
            <p:extLst>
              <p:ext uri="{D42A27DB-BD31-4B8C-83A1-F6EECF244321}">
                <p14:modId xmlns:p14="http://schemas.microsoft.com/office/powerpoint/2010/main" val="3060067887"/>
              </p:ext>
            </p:extLst>
          </p:nvPr>
        </p:nvGraphicFramePr>
        <p:xfrm>
          <a:off x="893705" y="1349529"/>
          <a:ext cx="6309360" cy="4152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4" descr="Top view of business items with growth chart and hands holding arrow">
            <a:extLst>
              <a:ext uri="{FF2B5EF4-FFF2-40B4-BE49-F238E27FC236}">
                <a16:creationId xmlns:a16="http://schemas.microsoft.com/office/drawing/2014/main" id="{F7346F3F-ADF6-763A-886E-4D010A97A1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0000" y="1349529"/>
            <a:ext cx="3788295" cy="3755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414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b="1" dirty="0">
                <a:solidFill>
                  <a:schemeClr val="tx2"/>
                </a:solidFill>
              </a:rPr>
              <a:t>Thank You!</a:t>
            </a:r>
          </a:p>
        </p:txBody>
      </p:sp>
      <p:sp>
        <p:nvSpPr>
          <p:cNvPr id="3" name="Content Placeholder 2"/>
          <p:cNvSpPr>
            <a:spLocks noGrp="1"/>
          </p:cNvSpPr>
          <p:nvPr>
            <p:ph idx="1"/>
          </p:nvPr>
        </p:nvSpPr>
        <p:spPr>
          <a:xfrm>
            <a:off x="1113809" y="1122362"/>
            <a:ext cx="4036333" cy="1709849"/>
          </a:xfrm>
        </p:spPr>
        <p:txBody>
          <a:bodyPr vert="horz" lIns="91440" tIns="45720" rIns="91440" bIns="45720" rtlCol="0" anchor="b">
            <a:normAutofit/>
          </a:bodyPr>
          <a:lstStyle/>
          <a:p>
            <a:pPr marL="0" indent="0">
              <a:buNone/>
            </a:pPr>
            <a:r>
              <a:rPr lang="en-US" sz="2000" b="1" dirty="0">
                <a:solidFill>
                  <a:schemeClr val="tx2"/>
                </a:solidFill>
              </a:rPr>
              <a:t>Presented by: Digital Egypt Pioneers Team</a:t>
            </a:r>
          </a:p>
        </p:txBody>
      </p:sp>
      <p:pic>
        <p:nvPicPr>
          <p:cNvPr id="4" name="Picture 2" descr="مبادرة رواد مصر الرقمية">
            <a:extLst>
              <a:ext uri="{FF2B5EF4-FFF2-40B4-BE49-F238E27FC236}">
                <a16:creationId xmlns:a16="http://schemas.microsoft.com/office/drawing/2014/main" id="{788C9DDA-A729-4847-BE0E-4B9D21CBF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826"/>
          <a:stretch/>
        </p:blipFill>
        <p:spPr bwMode="auto">
          <a:xfrm>
            <a:off x="5922492" y="1264920"/>
            <a:ext cx="5536001" cy="4328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7EB9A-74E7-0891-C608-F83FF3CA9B3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D30DB1E-0EB0-11F5-0EAB-BA40BA237FFB}"/>
              </a:ext>
            </a:extLst>
          </p:cNvPr>
          <p:cNvSpPr txBox="1"/>
          <p:nvPr/>
        </p:nvSpPr>
        <p:spPr>
          <a:xfrm>
            <a:off x="2831814" y="204495"/>
            <a:ext cx="6094070" cy="1323439"/>
          </a:xfrm>
          <a:prstGeom prst="rect">
            <a:avLst/>
          </a:prstGeom>
          <a:noFill/>
        </p:spPr>
        <p:txBody>
          <a:bodyPr wrap="square">
            <a:spAutoFit/>
          </a:bodyPr>
          <a:lstStyle/>
          <a:p>
            <a:pPr algn="ctr"/>
            <a:r>
              <a:rPr lang="en-US" sz="4000" b="1" kern="1200" dirty="0">
                <a:solidFill>
                  <a:schemeClr val="tx2"/>
                </a:solidFill>
                <a:latin typeface="Calibri" panose="020F0502020204030204"/>
                <a:ea typeface="+mn-ea"/>
                <a:cs typeface="+mn-cs"/>
              </a:rPr>
              <a:t>Project</a:t>
            </a:r>
            <a:r>
              <a:rPr lang="en-US" sz="4000" b="1" kern="1200" dirty="0">
                <a:solidFill>
                  <a:schemeClr val="tx2"/>
                </a:solidFill>
              </a:rPr>
              <a:t> </a:t>
            </a:r>
            <a:r>
              <a:rPr lang="en-US" sz="4000" b="1" kern="1200" dirty="0">
                <a:solidFill>
                  <a:schemeClr val="tx2"/>
                </a:solidFill>
                <a:latin typeface="Calibri" panose="020F0502020204030204"/>
                <a:ea typeface="+mn-ea"/>
                <a:cs typeface="+mn-cs"/>
              </a:rPr>
              <a:t>Overview</a:t>
            </a:r>
            <a:r>
              <a:rPr lang="en-US" sz="4000" b="1" kern="1200" dirty="0">
                <a:solidFill>
                  <a:schemeClr val="tx2"/>
                </a:solidFill>
              </a:rPr>
              <a:t>	</a:t>
            </a:r>
          </a:p>
          <a:p>
            <a:pPr algn="ctr"/>
            <a:endParaRPr lang="en-US" sz="4000" b="1" dirty="0">
              <a:solidFill>
                <a:schemeClr val="tx2"/>
              </a:solidFill>
            </a:endParaRPr>
          </a:p>
        </p:txBody>
      </p:sp>
      <p:sp>
        <p:nvSpPr>
          <p:cNvPr id="12" name="Slide Number Placeholder 11">
            <a:extLst>
              <a:ext uri="{FF2B5EF4-FFF2-40B4-BE49-F238E27FC236}">
                <a16:creationId xmlns:a16="http://schemas.microsoft.com/office/drawing/2014/main" id="{C68AB7DC-3D71-23D9-0016-8C95291D3154}"/>
              </a:ext>
            </a:extLst>
          </p:cNvPr>
          <p:cNvSpPr>
            <a:spLocks noGrp="1"/>
          </p:cNvSpPr>
          <p:nvPr>
            <p:ph type="sldNum" sz="quarter" idx="12"/>
          </p:nvPr>
        </p:nvSpPr>
        <p:spPr>
          <a:xfrm>
            <a:off x="9021070" y="6408766"/>
            <a:ext cx="2743200" cy="365125"/>
          </a:xfrm>
        </p:spPr>
        <p:txBody>
          <a:bodyPr/>
          <a:lstStyle/>
          <a:p>
            <a:fld id="{13892CAB-B738-49B2-9EED-CDCEC12AC3FA}" type="slidenum">
              <a:rPr lang="en-US" smtClean="0"/>
              <a:t>4</a:t>
            </a:fld>
            <a:endParaRPr lang="en-US"/>
          </a:p>
        </p:txBody>
      </p:sp>
      <p:sp>
        <p:nvSpPr>
          <p:cNvPr id="2" name="Rectangle 1">
            <a:extLst>
              <a:ext uri="{FF2B5EF4-FFF2-40B4-BE49-F238E27FC236}">
                <a16:creationId xmlns:a16="http://schemas.microsoft.com/office/drawing/2014/main" id="{BBFBA2E1-5F5F-EAFF-26F2-4B490C5FD827}"/>
              </a:ext>
            </a:extLst>
          </p:cNvPr>
          <p:cNvSpPr/>
          <p:nvPr/>
        </p:nvSpPr>
        <p:spPr>
          <a:xfrm flipH="1">
            <a:off x="142240"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Dashboard Analysis </a:t>
            </a:r>
          </a:p>
        </p:txBody>
      </p:sp>
      <p:pic>
        <p:nvPicPr>
          <p:cNvPr id="3" name="Picture 2" descr="A person with a flag">
            <a:extLst>
              <a:ext uri="{FF2B5EF4-FFF2-40B4-BE49-F238E27FC236}">
                <a16:creationId xmlns:a16="http://schemas.microsoft.com/office/drawing/2014/main" id="{FEC3E6E4-FEC3-3EAC-59A2-382F1E1799BF}"/>
              </a:ext>
            </a:extLst>
          </p:cNvPr>
          <p:cNvPicPr>
            <a:picLocks noChangeAspect="1"/>
          </p:cNvPicPr>
          <p:nvPr/>
        </p:nvPicPr>
        <p:blipFill>
          <a:blip r:embed="rId2"/>
          <a:srcRect r="63534"/>
          <a:stretch/>
        </p:blipFill>
        <p:spPr>
          <a:xfrm>
            <a:off x="10687573" y="198416"/>
            <a:ext cx="960950" cy="863021"/>
          </a:xfrm>
          <a:prstGeom prst="rect">
            <a:avLst/>
          </a:prstGeom>
        </p:spPr>
      </p:pic>
      <p:pic>
        <p:nvPicPr>
          <p:cNvPr id="4" name="Picture 3" descr="A person with a flag">
            <a:extLst>
              <a:ext uri="{FF2B5EF4-FFF2-40B4-BE49-F238E27FC236}">
                <a16:creationId xmlns:a16="http://schemas.microsoft.com/office/drawing/2014/main" id="{9C5D60DA-AE17-EF24-4547-73766BE88326}"/>
              </a:ext>
            </a:extLst>
          </p:cNvPr>
          <p:cNvPicPr>
            <a:picLocks noChangeAspect="1"/>
          </p:cNvPicPr>
          <p:nvPr/>
        </p:nvPicPr>
        <p:blipFill>
          <a:blip r:embed="rId2"/>
          <a:srcRect l="54220"/>
          <a:stretch/>
        </p:blipFill>
        <p:spPr>
          <a:xfrm>
            <a:off x="347776" y="126776"/>
            <a:ext cx="1091858" cy="707886"/>
          </a:xfrm>
          <a:prstGeom prst="rect">
            <a:avLst/>
          </a:prstGeom>
        </p:spPr>
      </p:pic>
      <p:pic>
        <p:nvPicPr>
          <p:cNvPr id="5" name="Image 0" descr="preencoded.png">
            <a:extLst>
              <a:ext uri="{FF2B5EF4-FFF2-40B4-BE49-F238E27FC236}">
                <a16:creationId xmlns:a16="http://schemas.microsoft.com/office/drawing/2014/main" id="{138C5336-C00F-1677-CFF5-B22AED98EA57}"/>
              </a:ext>
            </a:extLst>
          </p:cNvPr>
          <p:cNvPicPr>
            <a:picLocks noChangeAspect="1"/>
          </p:cNvPicPr>
          <p:nvPr/>
        </p:nvPicPr>
        <p:blipFill>
          <a:blip r:embed="rId3"/>
          <a:stretch>
            <a:fillRect/>
          </a:stretch>
        </p:blipFill>
        <p:spPr>
          <a:xfrm>
            <a:off x="6360953" y="2169093"/>
            <a:ext cx="4634375" cy="2037147"/>
          </a:xfrm>
          <a:prstGeom prst="rect">
            <a:avLst/>
          </a:prstGeom>
        </p:spPr>
      </p:pic>
      <p:sp>
        <p:nvSpPr>
          <p:cNvPr id="7" name="Content Placeholder 6">
            <a:extLst>
              <a:ext uri="{FF2B5EF4-FFF2-40B4-BE49-F238E27FC236}">
                <a16:creationId xmlns:a16="http://schemas.microsoft.com/office/drawing/2014/main" id="{3289E2F8-791B-0C94-52BA-B6E4EC5AA4FB}"/>
              </a:ext>
            </a:extLst>
          </p:cNvPr>
          <p:cNvSpPr>
            <a:spLocks noGrp="1"/>
          </p:cNvSpPr>
          <p:nvPr>
            <p:ph idx="1"/>
          </p:nvPr>
        </p:nvSpPr>
        <p:spPr>
          <a:xfrm>
            <a:off x="728673" y="2131284"/>
            <a:ext cx="4456786" cy="2152891"/>
          </a:xfrm>
        </p:spPr>
        <p:txBody>
          <a:bodyPr/>
          <a:lstStyle/>
          <a:p>
            <a:r>
              <a:rPr lang="en-US" sz="2800" dirty="0">
                <a:solidFill>
                  <a:schemeClr val="tx2"/>
                </a:solidFill>
              </a:rPr>
              <a:t>We aim to cover trends in product categories, shipping methods, regional performance, and customer behavior.</a:t>
            </a:r>
          </a:p>
          <a:p>
            <a:endParaRPr lang="en-GB" dirty="0"/>
          </a:p>
        </p:txBody>
      </p:sp>
      <p:sp>
        <p:nvSpPr>
          <p:cNvPr id="9" name="TextBox 8">
            <a:extLst>
              <a:ext uri="{FF2B5EF4-FFF2-40B4-BE49-F238E27FC236}">
                <a16:creationId xmlns:a16="http://schemas.microsoft.com/office/drawing/2014/main" id="{9C8E5C6E-29FB-53BB-00B4-EC378132EA36}"/>
              </a:ext>
            </a:extLst>
          </p:cNvPr>
          <p:cNvSpPr txBox="1"/>
          <p:nvPr/>
        </p:nvSpPr>
        <p:spPr>
          <a:xfrm>
            <a:off x="3092296" y="786553"/>
            <a:ext cx="6007407" cy="773802"/>
          </a:xfrm>
          <a:prstGeom prst="rect">
            <a:avLst/>
          </a:prstGeom>
          <a:noFill/>
        </p:spPr>
        <p:txBody>
          <a:bodyPr wrap="square">
            <a:spAutoFit/>
          </a:bodyPr>
          <a:lstStyle/>
          <a:p>
            <a:pPr marL="0" indent="0" algn="l">
              <a:lnSpc>
                <a:spcPts val="6050"/>
              </a:lnSpc>
              <a:buNone/>
            </a:pPr>
            <a:r>
              <a:rPr lang="en-US" sz="2800" b="1" dirty="0">
                <a:solidFill>
                  <a:schemeClr val="tx2"/>
                </a:solidFill>
              </a:rPr>
              <a:t>Super Store</a:t>
            </a:r>
            <a:r>
              <a:rPr lang="en-US" sz="1800" b="1" dirty="0">
                <a:solidFill>
                  <a:schemeClr val="tx2"/>
                </a:solidFill>
                <a:latin typeface="Merriweather" pitchFamily="34" charset="0"/>
                <a:ea typeface="Merriweather" pitchFamily="34" charset="-122"/>
                <a:cs typeface="Merriweather" pitchFamily="34" charset="-120"/>
              </a:rPr>
              <a:t> </a:t>
            </a:r>
            <a:r>
              <a:rPr lang="en-US" sz="2800" b="1" dirty="0">
                <a:solidFill>
                  <a:schemeClr val="tx2"/>
                </a:solidFill>
              </a:rPr>
              <a:t>Sales Data Analysis Project</a:t>
            </a:r>
          </a:p>
        </p:txBody>
      </p:sp>
    </p:spTree>
    <p:extLst>
      <p:ext uri="{BB962C8B-B14F-4D97-AF65-F5344CB8AC3E}">
        <p14:creationId xmlns:p14="http://schemas.microsoft.com/office/powerpoint/2010/main" val="1099252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C7F3F-F89E-60FC-444C-34D38C9D73C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9736A3F-3212-337B-256B-F1ADDC9E125C}"/>
              </a:ext>
            </a:extLst>
          </p:cNvPr>
          <p:cNvSpPr txBox="1"/>
          <p:nvPr/>
        </p:nvSpPr>
        <p:spPr>
          <a:xfrm>
            <a:off x="2831814" y="204495"/>
            <a:ext cx="6189256" cy="1323439"/>
          </a:xfrm>
          <a:prstGeom prst="rect">
            <a:avLst/>
          </a:prstGeom>
          <a:noFill/>
        </p:spPr>
        <p:txBody>
          <a:bodyPr wrap="square">
            <a:spAutoFit/>
          </a:bodyPr>
          <a:lstStyle/>
          <a:p>
            <a:pPr algn="ctr"/>
            <a:r>
              <a:rPr lang="en-US" sz="4000" b="1" kern="1200" dirty="0">
                <a:solidFill>
                  <a:schemeClr val="tx2"/>
                </a:solidFill>
                <a:latin typeface="Calibri" panose="020F0502020204030204"/>
                <a:ea typeface="+mn-ea"/>
                <a:cs typeface="+mn-cs"/>
              </a:rPr>
              <a:t>Data</a:t>
            </a:r>
            <a:r>
              <a:rPr lang="en-US" sz="4000" b="1" kern="1200" dirty="0">
                <a:solidFill>
                  <a:schemeClr val="tx2"/>
                </a:solidFill>
              </a:rPr>
              <a:t> </a:t>
            </a:r>
            <a:r>
              <a:rPr lang="en-US" sz="4000" b="1" kern="1200" dirty="0">
                <a:solidFill>
                  <a:schemeClr val="tx2"/>
                </a:solidFill>
                <a:latin typeface="Calibri" panose="020F0502020204030204"/>
                <a:ea typeface="+mn-ea"/>
                <a:cs typeface="+mn-cs"/>
              </a:rPr>
              <a:t>Overview</a:t>
            </a:r>
            <a:r>
              <a:rPr lang="en-US" sz="4000" b="1" kern="1200" dirty="0">
                <a:solidFill>
                  <a:schemeClr val="tx2"/>
                </a:solidFill>
              </a:rPr>
              <a:t>	</a:t>
            </a:r>
          </a:p>
          <a:p>
            <a:pPr algn="ctr"/>
            <a:endParaRPr lang="en-US" sz="4000" b="1" dirty="0">
              <a:solidFill>
                <a:schemeClr val="tx2"/>
              </a:solidFill>
            </a:endParaRPr>
          </a:p>
        </p:txBody>
      </p:sp>
      <p:sp>
        <p:nvSpPr>
          <p:cNvPr id="12" name="Slide Number Placeholder 11">
            <a:extLst>
              <a:ext uri="{FF2B5EF4-FFF2-40B4-BE49-F238E27FC236}">
                <a16:creationId xmlns:a16="http://schemas.microsoft.com/office/drawing/2014/main" id="{DD98C92C-4B60-0E38-DBD7-12FE0640A6B1}"/>
              </a:ext>
            </a:extLst>
          </p:cNvPr>
          <p:cNvSpPr>
            <a:spLocks noGrp="1"/>
          </p:cNvSpPr>
          <p:nvPr>
            <p:ph type="sldNum" sz="quarter" idx="12"/>
          </p:nvPr>
        </p:nvSpPr>
        <p:spPr>
          <a:xfrm>
            <a:off x="9021070" y="6408766"/>
            <a:ext cx="2743200" cy="365125"/>
          </a:xfrm>
        </p:spPr>
        <p:txBody>
          <a:bodyPr/>
          <a:lstStyle/>
          <a:p>
            <a:fld id="{13892CAB-B738-49B2-9EED-CDCEC12AC3FA}" type="slidenum">
              <a:rPr lang="en-US" smtClean="0"/>
              <a:t>5</a:t>
            </a:fld>
            <a:endParaRPr lang="en-US"/>
          </a:p>
        </p:txBody>
      </p:sp>
      <p:sp>
        <p:nvSpPr>
          <p:cNvPr id="2" name="Rectangle 1">
            <a:extLst>
              <a:ext uri="{FF2B5EF4-FFF2-40B4-BE49-F238E27FC236}">
                <a16:creationId xmlns:a16="http://schemas.microsoft.com/office/drawing/2014/main" id="{F6291FB7-9878-DC52-4EEF-FDA5EBBAEEBE}"/>
              </a:ext>
            </a:extLst>
          </p:cNvPr>
          <p:cNvSpPr/>
          <p:nvPr/>
        </p:nvSpPr>
        <p:spPr>
          <a:xfrm flipH="1">
            <a:off x="142240"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Dashboard Analysis </a:t>
            </a:r>
          </a:p>
        </p:txBody>
      </p:sp>
      <p:pic>
        <p:nvPicPr>
          <p:cNvPr id="3" name="Picture 2" descr="A person with a flag">
            <a:extLst>
              <a:ext uri="{FF2B5EF4-FFF2-40B4-BE49-F238E27FC236}">
                <a16:creationId xmlns:a16="http://schemas.microsoft.com/office/drawing/2014/main" id="{FDF7EDBD-CB6C-7EFF-A188-AC09F2CC12ED}"/>
              </a:ext>
            </a:extLst>
          </p:cNvPr>
          <p:cNvPicPr>
            <a:picLocks noChangeAspect="1"/>
          </p:cNvPicPr>
          <p:nvPr/>
        </p:nvPicPr>
        <p:blipFill>
          <a:blip r:embed="rId3"/>
          <a:srcRect r="63534"/>
          <a:stretch/>
        </p:blipFill>
        <p:spPr>
          <a:xfrm>
            <a:off x="10687573" y="198416"/>
            <a:ext cx="960950" cy="863021"/>
          </a:xfrm>
          <a:prstGeom prst="rect">
            <a:avLst/>
          </a:prstGeom>
        </p:spPr>
      </p:pic>
      <p:pic>
        <p:nvPicPr>
          <p:cNvPr id="4" name="Picture 3" descr="A person with a flag">
            <a:extLst>
              <a:ext uri="{FF2B5EF4-FFF2-40B4-BE49-F238E27FC236}">
                <a16:creationId xmlns:a16="http://schemas.microsoft.com/office/drawing/2014/main" id="{06D93542-2611-D59F-CFDD-8800729F508B}"/>
              </a:ext>
            </a:extLst>
          </p:cNvPr>
          <p:cNvPicPr>
            <a:picLocks noChangeAspect="1"/>
          </p:cNvPicPr>
          <p:nvPr/>
        </p:nvPicPr>
        <p:blipFill>
          <a:blip r:embed="rId3"/>
          <a:srcRect l="54220"/>
          <a:stretch/>
        </p:blipFill>
        <p:spPr>
          <a:xfrm>
            <a:off x="347776" y="126776"/>
            <a:ext cx="1091858" cy="707886"/>
          </a:xfrm>
          <a:prstGeom prst="rect">
            <a:avLst/>
          </a:prstGeom>
        </p:spPr>
      </p:pic>
      <p:sp>
        <p:nvSpPr>
          <p:cNvPr id="14" name="Content Placeholder 13">
            <a:extLst>
              <a:ext uri="{FF2B5EF4-FFF2-40B4-BE49-F238E27FC236}">
                <a16:creationId xmlns:a16="http://schemas.microsoft.com/office/drawing/2014/main" id="{D86ADF90-B15C-EDE9-F24E-0971FFF862A9}"/>
              </a:ext>
            </a:extLst>
          </p:cNvPr>
          <p:cNvSpPr>
            <a:spLocks noGrp="1"/>
          </p:cNvSpPr>
          <p:nvPr>
            <p:ph idx="1"/>
          </p:nvPr>
        </p:nvSpPr>
        <p:spPr>
          <a:xfrm>
            <a:off x="736600" y="1527934"/>
            <a:ext cx="4814771" cy="4351338"/>
          </a:xfrm>
        </p:spPr>
        <p:txBody>
          <a:bodyPr/>
          <a:lstStyle/>
          <a:p>
            <a:r>
              <a:rPr lang="en-GB" b="1" dirty="0">
                <a:solidFill>
                  <a:schemeClr val="tx2"/>
                </a:solidFill>
              </a:rPr>
              <a:t>Records: 9800</a:t>
            </a:r>
          </a:p>
          <a:p>
            <a:r>
              <a:rPr lang="en-GB" b="1" dirty="0">
                <a:solidFill>
                  <a:schemeClr val="tx2"/>
                </a:solidFill>
              </a:rPr>
              <a:t>Total Attributes: 18</a:t>
            </a:r>
          </a:p>
          <a:p>
            <a:r>
              <a:rPr lang="en-GB" b="1" dirty="0">
                <a:solidFill>
                  <a:schemeClr val="tx2"/>
                </a:solidFill>
              </a:rPr>
              <a:t>3 Numeric: Row ID, Postal Code, Sales</a:t>
            </a:r>
          </a:p>
          <a:p>
            <a:r>
              <a:rPr lang="en-GB" b="1" dirty="0">
                <a:solidFill>
                  <a:schemeClr val="tx2"/>
                </a:solidFill>
              </a:rPr>
              <a:t>2 Date columns (Order Date, Ship Date)</a:t>
            </a:r>
          </a:p>
          <a:p>
            <a:r>
              <a:rPr lang="en-GB" b="1" dirty="0">
                <a:solidFill>
                  <a:schemeClr val="tx2"/>
                </a:solidFill>
              </a:rPr>
              <a:t>13 Categorical columns (e.g., Customer Name, Product Category)</a:t>
            </a:r>
          </a:p>
          <a:p>
            <a:endParaRPr lang="en-GB" dirty="0"/>
          </a:p>
        </p:txBody>
      </p:sp>
      <p:pic>
        <p:nvPicPr>
          <p:cNvPr id="15" name="Image 0" descr="preencoded.png">
            <a:extLst>
              <a:ext uri="{FF2B5EF4-FFF2-40B4-BE49-F238E27FC236}">
                <a16:creationId xmlns:a16="http://schemas.microsoft.com/office/drawing/2014/main" id="{6C276FF0-CE38-5668-BAA6-9907B62A41EA}"/>
              </a:ext>
            </a:extLst>
          </p:cNvPr>
          <p:cNvPicPr>
            <a:picLocks noChangeAspect="1"/>
          </p:cNvPicPr>
          <p:nvPr/>
        </p:nvPicPr>
        <p:blipFill>
          <a:blip r:embed="rId4"/>
          <a:stretch>
            <a:fillRect/>
          </a:stretch>
        </p:blipFill>
        <p:spPr>
          <a:xfrm>
            <a:off x="5551371" y="1605349"/>
            <a:ext cx="5486400" cy="4144879"/>
          </a:xfrm>
          <a:prstGeom prst="rect">
            <a:avLst/>
          </a:prstGeom>
        </p:spPr>
      </p:pic>
    </p:spTree>
    <p:extLst>
      <p:ext uri="{BB962C8B-B14F-4D97-AF65-F5344CB8AC3E}">
        <p14:creationId xmlns:p14="http://schemas.microsoft.com/office/powerpoint/2010/main" val="21761876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7F2B93-B81C-F3EA-568C-F1124E1355D5}"/>
              </a:ext>
            </a:extLst>
          </p:cNvPr>
          <p:cNvSpPr/>
          <p:nvPr/>
        </p:nvSpPr>
        <p:spPr>
          <a:xfrm flipH="1">
            <a:off x="331807" y="177864"/>
            <a:ext cx="11528386" cy="6123545"/>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tx1"/>
              </a:solidFill>
              <a:latin typeface="+mj-lt"/>
              <a:ea typeface="Gagalin"/>
              <a:cs typeface="Gagalin"/>
              <a:sym typeface="Gagalin"/>
            </a:endParaRPr>
          </a:p>
        </p:txBody>
      </p:sp>
      <p:sp>
        <p:nvSpPr>
          <p:cNvPr id="6" name="TextBox 5">
            <a:extLst>
              <a:ext uri="{FF2B5EF4-FFF2-40B4-BE49-F238E27FC236}">
                <a16:creationId xmlns:a16="http://schemas.microsoft.com/office/drawing/2014/main" id="{08CDD53F-3740-29A9-0B0D-D871624B76A8}"/>
              </a:ext>
            </a:extLst>
          </p:cNvPr>
          <p:cNvSpPr txBox="1"/>
          <p:nvPr/>
        </p:nvSpPr>
        <p:spPr>
          <a:xfrm>
            <a:off x="583618" y="346619"/>
            <a:ext cx="12654988" cy="584775"/>
          </a:xfrm>
          <a:prstGeom prst="rect">
            <a:avLst/>
          </a:prstGeom>
          <a:noFill/>
        </p:spPr>
        <p:txBody>
          <a:bodyPr wrap="square">
            <a:spAutoFit/>
          </a:bodyPr>
          <a:lstStyle/>
          <a:p>
            <a:r>
              <a:rPr lang="en-US" sz="3200" b="1" dirty="0">
                <a:solidFill>
                  <a:schemeClr val="accent5">
                    <a:lumMod val="50000"/>
                  </a:schemeClr>
                </a:solidFill>
                <a:latin typeface="Kanit Light"/>
              </a:rPr>
              <a:t>Classical vs. Quantum Simulations</a:t>
            </a:r>
          </a:p>
        </p:txBody>
      </p:sp>
      <p:sp>
        <p:nvSpPr>
          <p:cNvPr id="8" name="TextBox 7">
            <a:extLst>
              <a:ext uri="{FF2B5EF4-FFF2-40B4-BE49-F238E27FC236}">
                <a16:creationId xmlns:a16="http://schemas.microsoft.com/office/drawing/2014/main" id="{BE1E1345-83A4-57D9-A632-3358EF75DA94}"/>
              </a:ext>
            </a:extLst>
          </p:cNvPr>
          <p:cNvSpPr txBox="1"/>
          <p:nvPr/>
        </p:nvSpPr>
        <p:spPr>
          <a:xfrm>
            <a:off x="583618" y="1413064"/>
            <a:ext cx="10908176" cy="2015936"/>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accent5">
                    <a:lumMod val="50000"/>
                  </a:schemeClr>
                </a:solidFill>
                <a:effectLst/>
                <a:latin typeface="Martel Sans"/>
              </a:rPr>
              <a:t>Classical computers struggle with simulating highly complex systems due to the exponential growth of variables. Quantum computers are ideal for simulating:</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accent5">
                    <a:lumMod val="50000"/>
                  </a:schemeClr>
                </a:solidFill>
                <a:effectLst/>
                <a:latin typeface="Martel Sans"/>
              </a:rPr>
              <a:t>Molecular interactions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accent5">
                    <a:lumMod val="50000"/>
                  </a:schemeClr>
                </a:solidFill>
                <a:effectLst/>
                <a:latin typeface="Martel Sans"/>
              </a:rPr>
              <a:t>Particle behavior at the atomic level</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500" b="0" i="0" u="none" strike="noStrike" cap="none" normalizeH="0" baseline="0" dirty="0">
                <a:ln>
                  <a:noFill/>
                </a:ln>
                <a:solidFill>
                  <a:schemeClr val="accent5">
                    <a:lumMod val="50000"/>
                  </a:schemeClr>
                </a:solidFill>
                <a:effectLst/>
                <a:latin typeface="Martel Sans"/>
              </a:rPr>
              <a:t>Crash simulations with real-time precision</a:t>
            </a:r>
          </a:p>
        </p:txBody>
      </p:sp>
      <p:pic>
        <p:nvPicPr>
          <p:cNvPr id="9" name="Picture 8" descr="Tab Page PNG Transparent Images Free Download | Vector Files | Pngtree">
            <a:extLst>
              <a:ext uri="{FF2B5EF4-FFF2-40B4-BE49-F238E27FC236}">
                <a16:creationId xmlns:a16="http://schemas.microsoft.com/office/drawing/2014/main" id="{F8FA2795-FDBB-1837-6ABB-6288DB069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512" y="4203057"/>
            <a:ext cx="1984576" cy="1984576"/>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a:extLst>
              <a:ext uri="{FF2B5EF4-FFF2-40B4-BE49-F238E27FC236}">
                <a16:creationId xmlns:a16="http://schemas.microsoft.com/office/drawing/2014/main" id="{A44E4BF2-1588-C66E-9453-1EE7F1D1358B}"/>
              </a:ext>
            </a:extLst>
          </p:cNvPr>
          <p:cNvSpPr>
            <a:spLocks noGrp="1"/>
          </p:cNvSpPr>
          <p:nvPr>
            <p:ph type="sldNum" sz="quarter" idx="12"/>
          </p:nvPr>
        </p:nvSpPr>
        <p:spPr>
          <a:xfrm>
            <a:off x="9116993" y="6443476"/>
            <a:ext cx="2743200" cy="365125"/>
          </a:xfrm>
        </p:spPr>
        <p:txBody>
          <a:bodyPr/>
          <a:lstStyle/>
          <a:p>
            <a:fld id="{13892CAB-B738-49B2-9EED-CDCEC12AC3FA}" type="slidenum">
              <a:rPr lang="en-US" smtClean="0"/>
              <a:t>5</a:t>
            </a:fld>
            <a:endParaRPr lang="en-US" dirty="0"/>
          </a:p>
        </p:txBody>
      </p:sp>
    </p:spTree>
    <p:extLst>
      <p:ext uri="{BB962C8B-B14F-4D97-AF65-F5344CB8AC3E}">
        <p14:creationId xmlns:p14="http://schemas.microsoft.com/office/powerpoint/2010/main" val="553508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69579-CF09-F651-7ED2-30FBEDD5125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92C7BB3-23B9-11FC-5D73-1347F3B04480}"/>
              </a:ext>
            </a:extLst>
          </p:cNvPr>
          <p:cNvSpPr txBox="1"/>
          <p:nvPr/>
        </p:nvSpPr>
        <p:spPr>
          <a:xfrm>
            <a:off x="2891025" y="204495"/>
            <a:ext cx="6409950" cy="1323439"/>
          </a:xfrm>
          <a:prstGeom prst="rect">
            <a:avLst/>
          </a:prstGeom>
          <a:noFill/>
        </p:spPr>
        <p:txBody>
          <a:bodyPr wrap="square">
            <a:spAutoFit/>
          </a:bodyPr>
          <a:lstStyle/>
          <a:p>
            <a:pPr algn="ctr"/>
            <a:r>
              <a:rPr lang="en-US" sz="4000" b="1" kern="1200" dirty="0">
                <a:solidFill>
                  <a:schemeClr val="tx2"/>
                </a:solidFill>
                <a:latin typeface="Calibri" panose="020F0502020204030204"/>
                <a:ea typeface="+mn-ea"/>
                <a:cs typeface="+mn-cs"/>
              </a:rPr>
              <a:t>Data</a:t>
            </a:r>
            <a:r>
              <a:rPr lang="en-US" sz="4000" b="1" kern="1200" dirty="0">
                <a:solidFill>
                  <a:schemeClr val="tx2"/>
                </a:solidFill>
              </a:rPr>
              <a:t> </a:t>
            </a:r>
            <a:r>
              <a:rPr lang="en-US" sz="4000" b="1" kern="1200" dirty="0">
                <a:solidFill>
                  <a:schemeClr val="tx2"/>
                </a:solidFill>
                <a:latin typeface="Calibri" panose="020F0502020204030204"/>
                <a:ea typeface="+mn-ea"/>
                <a:cs typeface="+mn-cs"/>
              </a:rPr>
              <a:t>Cleaning</a:t>
            </a:r>
            <a:r>
              <a:rPr lang="en-US" sz="4000" b="1" kern="1200" dirty="0">
                <a:solidFill>
                  <a:schemeClr val="tx2"/>
                </a:solidFill>
              </a:rPr>
              <a:t>	</a:t>
            </a:r>
          </a:p>
          <a:p>
            <a:pPr algn="ctr"/>
            <a:endParaRPr lang="en-US" sz="4000" b="1" dirty="0">
              <a:solidFill>
                <a:schemeClr val="tx2"/>
              </a:solidFill>
            </a:endParaRPr>
          </a:p>
        </p:txBody>
      </p:sp>
      <p:sp>
        <p:nvSpPr>
          <p:cNvPr id="12" name="Slide Number Placeholder 11">
            <a:extLst>
              <a:ext uri="{FF2B5EF4-FFF2-40B4-BE49-F238E27FC236}">
                <a16:creationId xmlns:a16="http://schemas.microsoft.com/office/drawing/2014/main" id="{BCDC67A2-1432-BF85-F65B-07F5589C60B8}"/>
              </a:ext>
            </a:extLst>
          </p:cNvPr>
          <p:cNvSpPr>
            <a:spLocks noGrp="1"/>
          </p:cNvSpPr>
          <p:nvPr>
            <p:ph type="sldNum" sz="quarter" idx="12"/>
          </p:nvPr>
        </p:nvSpPr>
        <p:spPr>
          <a:xfrm>
            <a:off x="9021070" y="6408766"/>
            <a:ext cx="2743200" cy="365125"/>
          </a:xfrm>
        </p:spPr>
        <p:txBody>
          <a:bodyPr/>
          <a:lstStyle/>
          <a:p>
            <a:fld id="{13892CAB-B738-49B2-9EED-CDCEC12AC3FA}" type="slidenum">
              <a:rPr lang="en-US" smtClean="0"/>
              <a:t>6</a:t>
            </a:fld>
            <a:endParaRPr lang="en-US"/>
          </a:p>
        </p:txBody>
      </p:sp>
      <p:sp>
        <p:nvSpPr>
          <p:cNvPr id="2" name="Rectangle 1">
            <a:extLst>
              <a:ext uri="{FF2B5EF4-FFF2-40B4-BE49-F238E27FC236}">
                <a16:creationId xmlns:a16="http://schemas.microsoft.com/office/drawing/2014/main" id="{E597A580-D68B-DFDB-A73C-222747DA384A}"/>
              </a:ext>
            </a:extLst>
          </p:cNvPr>
          <p:cNvSpPr/>
          <p:nvPr/>
        </p:nvSpPr>
        <p:spPr>
          <a:xfrm flipH="1">
            <a:off x="142240"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Dashboard Analysis </a:t>
            </a:r>
          </a:p>
        </p:txBody>
      </p:sp>
      <p:pic>
        <p:nvPicPr>
          <p:cNvPr id="3" name="Picture 2" descr="A person with a flag">
            <a:extLst>
              <a:ext uri="{FF2B5EF4-FFF2-40B4-BE49-F238E27FC236}">
                <a16:creationId xmlns:a16="http://schemas.microsoft.com/office/drawing/2014/main" id="{4CEC94B5-A986-45D8-A07E-9C7E4DDF6663}"/>
              </a:ext>
            </a:extLst>
          </p:cNvPr>
          <p:cNvPicPr>
            <a:picLocks noChangeAspect="1"/>
          </p:cNvPicPr>
          <p:nvPr/>
        </p:nvPicPr>
        <p:blipFill>
          <a:blip r:embed="rId3"/>
          <a:srcRect r="63534"/>
          <a:stretch/>
        </p:blipFill>
        <p:spPr>
          <a:xfrm>
            <a:off x="10687573" y="198416"/>
            <a:ext cx="960950" cy="863021"/>
          </a:xfrm>
          <a:prstGeom prst="rect">
            <a:avLst/>
          </a:prstGeom>
        </p:spPr>
      </p:pic>
      <p:pic>
        <p:nvPicPr>
          <p:cNvPr id="4" name="Picture 3" descr="A person with a flag">
            <a:extLst>
              <a:ext uri="{FF2B5EF4-FFF2-40B4-BE49-F238E27FC236}">
                <a16:creationId xmlns:a16="http://schemas.microsoft.com/office/drawing/2014/main" id="{3C07ADDD-87B5-D616-0FBC-5CA457B4F897}"/>
              </a:ext>
            </a:extLst>
          </p:cNvPr>
          <p:cNvPicPr>
            <a:picLocks noChangeAspect="1"/>
          </p:cNvPicPr>
          <p:nvPr/>
        </p:nvPicPr>
        <p:blipFill>
          <a:blip r:embed="rId3"/>
          <a:srcRect l="54220"/>
          <a:stretch/>
        </p:blipFill>
        <p:spPr>
          <a:xfrm>
            <a:off x="347776" y="126776"/>
            <a:ext cx="1091858" cy="707886"/>
          </a:xfrm>
          <a:prstGeom prst="rect">
            <a:avLst/>
          </a:prstGeom>
        </p:spPr>
      </p:pic>
      <p:sp>
        <p:nvSpPr>
          <p:cNvPr id="14" name="Content Placeholder 13">
            <a:extLst>
              <a:ext uri="{FF2B5EF4-FFF2-40B4-BE49-F238E27FC236}">
                <a16:creationId xmlns:a16="http://schemas.microsoft.com/office/drawing/2014/main" id="{6E6EEA5E-59DB-CC7E-74BF-6C71597ED7C7}"/>
              </a:ext>
            </a:extLst>
          </p:cNvPr>
          <p:cNvSpPr>
            <a:spLocks noGrp="1"/>
          </p:cNvSpPr>
          <p:nvPr>
            <p:ph idx="1"/>
          </p:nvPr>
        </p:nvSpPr>
        <p:spPr>
          <a:xfrm>
            <a:off x="736600" y="1527934"/>
            <a:ext cx="4814771" cy="4351338"/>
          </a:xfrm>
        </p:spPr>
        <p:txBody>
          <a:bodyPr>
            <a:normAutofit fontScale="55000" lnSpcReduction="20000"/>
          </a:bodyPr>
          <a:lstStyle/>
          <a:p>
            <a:pPr>
              <a:buFont typeface="Arial" panose="020B0604020202020204" pitchFamily="34" charset="0"/>
              <a:buChar char="•"/>
            </a:pPr>
            <a:endParaRPr lang="en-GB" dirty="0"/>
          </a:p>
          <a:p>
            <a:pPr>
              <a:buFont typeface="Arial" panose="020B0604020202020204" pitchFamily="34" charset="0"/>
              <a:buChar char="•"/>
            </a:pPr>
            <a:r>
              <a:rPr lang="en-GB" sz="4300" b="1" dirty="0">
                <a:solidFill>
                  <a:schemeClr val="tx2"/>
                </a:solidFill>
                <a:latin typeface="Calibri" panose="020F0502020204030204"/>
              </a:rPr>
              <a:t>Handled missing values (by filling or removing)</a:t>
            </a:r>
          </a:p>
          <a:p>
            <a:pPr>
              <a:buFont typeface="Arial" panose="020B0604020202020204" pitchFamily="34" charset="0"/>
              <a:buChar char="•"/>
            </a:pPr>
            <a:r>
              <a:rPr lang="en-GB" sz="4300" b="1" dirty="0">
                <a:solidFill>
                  <a:schemeClr val="tx2"/>
                </a:solidFill>
                <a:latin typeface="Calibri" panose="020F0502020204030204"/>
              </a:rPr>
              <a:t>Corrected data types (dates, numbers, etc.)</a:t>
            </a:r>
          </a:p>
          <a:p>
            <a:pPr>
              <a:buFont typeface="Arial" panose="020B0604020202020204" pitchFamily="34" charset="0"/>
              <a:buChar char="•"/>
            </a:pPr>
            <a:r>
              <a:rPr lang="en-GB" sz="4300" b="1" dirty="0">
                <a:solidFill>
                  <a:schemeClr val="tx2"/>
                </a:solidFill>
                <a:latin typeface="Calibri" panose="020F0502020204030204"/>
              </a:rPr>
              <a:t>Fixed inconsistent entries (e.g. gender format, typos)</a:t>
            </a:r>
          </a:p>
          <a:p>
            <a:pPr>
              <a:buFont typeface="Arial" panose="020B0604020202020204" pitchFamily="34" charset="0"/>
              <a:buChar char="•"/>
            </a:pPr>
            <a:r>
              <a:rPr lang="en-GB" sz="4300" b="1" dirty="0">
                <a:solidFill>
                  <a:schemeClr val="tx2"/>
                </a:solidFill>
                <a:latin typeface="Calibri" panose="020F0502020204030204"/>
              </a:rPr>
              <a:t>Filtered out irrelevant/outlier data</a:t>
            </a:r>
          </a:p>
          <a:p>
            <a:pPr>
              <a:buFont typeface="Arial" panose="020B0604020202020204" pitchFamily="34" charset="0"/>
              <a:buChar char="•"/>
            </a:pPr>
            <a:r>
              <a:rPr lang="en-GB" sz="4300" b="1" dirty="0">
                <a:solidFill>
                  <a:schemeClr val="tx2"/>
                </a:solidFill>
                <a:latin typeface="Calibri" panose="020F0502020204030204"/>
              </a:rPr>
              <a:t>Tools used: Excel / Power Query</a:t>
            </a:r>
            <a:endParaRPr lang="ar-SA" sz="4300" b="1" dirty="0">
              <a:solidFill>
                <a:schemeClr val="tx2"/>
              </a:solidFill>
              <a:latin typeface="Calibri" panose="020F0502020204030204"/>
            </a:endParaRPr>
          </a:p>
          <a:p>
            <a:pPr marL="0" indent="0">
              <a:buNone/>
            </a:pPr>
            <a:endParaRPr lang="en-GB" sz="4300" b="1" dirty="0">
              <a:solidFill>
                <a:schemeClr val="tx2"/>
              </a:solidFill>
              <a:latin typeface="Calibri" panose="020F0502020204030204"/>
            </a:endParaRPr>
          </a:p>
          <a:p>
            <a:pPr marL="0" indent="0">
              <a:buNone/>
            </a:pPr>
            <a:r>
              <a:rPr lang="en-GB" sz="4300" b="1" dirty="0">
                <a:solidFill>
                  <a:schemeClr val="tx2"/>
                </a:solidFill>
                <a:latin typeface="Calibri" panose="020F0502020204030204"/>
              </a:rPr>
              <a:t>	Result: Clean and reliable 	data ready for analysis</a:t>
            </a:r>
          </a:p>
          <a:p>
            <a:endParaRPr lang="en-GB" dirty="0"/>
          </a:p>
        </p:txBody>
      </p:sp>
      <p:pic>
        <p:nvPicPr>
          <p:cNvPr id="1026" name="Picture 2" descr="‪Python for Data Cleaning: Best Practices and Efficient Techniques | by  Dossier Analysis | Medium‬‏">
            <a:extLst>
              <a:ext uri="{FF2B5EF4-FFF2-40B4-BE49-F238E27FC236}">
                <a16:creationId xmlns:a16="http://schemas.microsoft.com/office/drawing/2014/main" id="{15D7D509-43F9-E2CB-01AF-83015A9D6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095" y="1527934"/>
            <a:ext cx="5403142" cy="2609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921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11FE3D-CCD7-6262-BCCD-F2F1B66A4562}"/>
              </a:ext>
            </a:extLst>
          </p:cNvPr>
          <p:cNvSpPr/>
          <p:nvPr/>
        </p:nvSpPr>
        <p:spPr>
          <a:xfrm flipH="1">
            <a:off x="331807" y="177864"/>
            <a:ext cx="11528386" cy="6164570"/>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accent5">
                  <a:lumMod val="50000"/>
                </a:schemeClr>
              </a:solidFill>
              <a:latin typeface="+mj-lt"/>
              <a:ea typeface="Gagalin"/>
              <a:cs typeface="Gagalin"/>
              <a:sym typeface="Gagalin"/>
            </a:endParaRPr>
          </a:p>
        </p:txBody>
      </p:sp>
      <p:sp>
        <p:nvSpPr>
          <p:cNvPr id="8" name="TextBox 7">
            <a:extLst>
              <a:ext uri="{FF2B5EF4-FFF2-40B4-BE49-F238E27FC236}">
                <a16:creationId xmlns:a16="http://schemas.microsoft.com/office/drawing/2014/main" id="{CD1F68FF-D1E8-34FF-752C-D284779F0B3B}"/>
              </a:ext>
            </a:extLst>
          </p:cNvPr>
          <p:cNvSpPr txBox="1"/>
          <p:nvPr/>
        </p:nvSpPr>
        <p:spPr>
          <a:xfrm>
            <a:off x="384175" y="322741"/>
            <a:ext cx="8138160" cy="584775"/>
          </a:xfrm>
          <a:prstGeom prst="rect">
            <a:avLst/>
          </a:prstGeom>
          <a:noFill/>
        </p:spPr>
        <p:txBody>
          <a:bodyPr wrap="square">
            <a:spAutoFit/>
          </a:bodyPr>
          <a:lstStyle/>
          <a:p>
            <a:r>
              <a:rPr lang="en-US" sz="3200" b="1" dirty="0">
                <a:solidFill>
                  <a:schemeClr val="accent5">
                    <a:lumMod val="50000"/>
                  </a:schemeClr>
                </a:solidFill>
                <a:latin typeface="Kanit Light"/>
              </a:rPr>
              <a:t>Pioneer in the Field</a:t>
            </a:r>
          </a:p>
        </p:txBody>
      </p:sp>
      <p:sp>
        <p:nvSpPr>
          <p:cNvPr id="14" name="TextBox 13">
            <a:extLst>
              <a:ext uri="{FF2B5EF4-FFF2-40B4-BE49-F238E27FC236}">
                <a16:creationId xmlns:a16="http://schemas.microsoft.com/office/drawing/2014/main" id="{AB261A0B-71F9-86F2-131E-C35C166A63D7}"/>
              </a:ext>
            </a:extLst>
          </p:cNvPr>
          <p:cNvSpPr txBox="1"/>
          <p:nvPr/>
        </p:nvSpPr>
        <p:spPr>
          <a:xfrm>
            <a:off x="506095" y="1135650"/>
            <a:ext cx="8268801" cy="2015936"/>
          </a:xfrm>
          <a:prstGeom prst="rect">
            <a:avLst/>
          </a:prstGeom>
          <a:noFill/>
        </p:spPr>
        <p:txBody>
          <a:bodyPr wrap="square">
            <a:spAutoFit/>
          </a:bodyPr>
          <a:lstStyle/>
          <a:p>
            <a:pPr algn="just"/>
            <a:r>
              <a:rPr lang="en-US" sz="2500" dirty="0">
                <a:solidFill>
                  <a:schemeClr val="accent5">
                    <a:lumMod val="50000"/>
                  </a:schemeClr>
                </a:solidFill>
                <a:latin typeface="Martel Sans"/>
              </a:rPr>
              <a:t>Richard Feynman (Nobel Laureate) was among the first to highlight the limitations of classical computing in simulating physical systems. He proposed the use of quantum systems to perform such simulations — laying the foundation for quantum computing.</a:t>
            </a:r>
          </a:p>
        </p:txBody>
      </p:sp>
      <p:pic>
        <p:nvPicPr>
          <p:cNvPr id="15" name="Picture 14" descr="51 Richard Feynman Stock Photos, High-Res Pictures, and Images - Getty  Images">
            <a:extLst>
              <a:ext uri="{FF2B5EF4-FFF2-40B4-BE49-F238E27FC236}">
                <a16:creationId xmlns:a16="http://schemas.microsoft.com/office/drawing/2014/main" id="{C032F38D-5300-FD26-B129-7FBA13D5C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7358" y="1184515"/>
            <a:ext cx="1879937" cy="2357625"/>
          </a:xfrm>
          <a:custGeom>
            <a:avLst/>
            <a:gdLst>
              <a:gd name="connsiteX0" fmla="*/ 0 w 1879937"/>
              <a:gd name="connsiteY0" fmla="*/ 0 h 2357625"/>
              <a:gd name="connsiteX1" fmla="*/ 488784 w 1879937"/>
              <a:gd name="connsiteY1" fmla="*/ 0 h 2357625"/>
              <a:gd name="connsiteX2" fmla="*/ 977567 w 1879937"/>
              <a:gd name="connsiteY2" fmla="*/ 0 h 2357625"/>
              <a:gd name="connsiteX3" fmla="*/ 1409953 w 1879937"/>
              <a:gd name="connsiteY3" fmla="*/ 0 h 2357625"/>
              <a:gd name="connsiteX4" fmla="*/ 1879937 w 1879937"/>
              <a:gd name="connsiteY4" fmla="*/ 0 h 2357625"/>
              <a:gd name="connsiteX5" fmla="*/ 1879937 w 1879937"/>
              <a:gd name="connsiteY5" fmla="*/ 542254 h 2357625"/>
              <a:gd name="connsiteX6" fmla="*/ 1879937 w 1879937"/>
              <a:gd name="connsiteY6" fmla="*/ 1084508 h 2357625"/>
              <a:gd name="connsiteX7" fmla="*/ 1879937 w 1879937"/>
              <a:gd name="connsiteY7" fmla="*/ 1650338 h 2357625"/>
              <a:gd name="connsiteX8" fmla="*/ 1879937 w 1879937"/>
              <a:gd name="connsiteY8" fmla="*/ 2357625 h 2357625"/>
              <a:gd name="connsiteX9" fmla="*/ 1466351 w 1879937"/>
              <a:gd name="connsiteY9" fmla="*/ 2357625 h 2357625"/>
              <a:gd name="connsiteX10" fmla="*/ 1052765 w 1879937"/>
              <a:gd name="connsiteY10" fmla="*/ 2357625 h 2357625"/>
              <a:gd name="connsiteX11" fmla="*/ 563981 w 1879937"/>
              <a:gd name="connsiteY11" fmla="*/ 2357625 h 2357625"/>
              <a:gd name="connsiteX12" fmla="*/ 0 w 1879937"/>
              <a:gd name="connsiteY12" fmla="*/ 2357625 h 2357625"/>
              <a:gd name="connsiteX13" fmla="*/ 0 w 1879937"/>
              <a:gd name="connsiteY13" fmla="*/ 1791795 h 2357625"/>
              <a:gd name="connsiteX14" fmla="*/ 0 w 1879937"/>
              <a:gd name="connsiteY14" fmla="*/ 1225965 h 2357625"/>
              <a:gd name="connsiteX15" fmla="*/ 0 w 1879937"/>
              <a:gd name="connsiteY15" fmla="*/ 707288 h 2357625"/>
              <a:gd name="connsiteX16" fmla="*/ 0 w 1879937"/>
              <a:gd name="connsiteY16" fmla="*/ 0 h 235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9937" h="2357625" extrusionOk="0">
                <a:moveTo>
                  <a:pt x="0" y="0"/>
                </a:moveTo>
                <a:cubicBezTo>
                  <a:pt x="134828" y="-54006"/>
                  <a:pt x="262687" y="6722"/>
                  <a:pt x="488784" y="0"/>
                </a:cubicBezTo>
                <a:cubicBezTo>
                  <a:pt x="714881" y="-6722"/>
                  <a:pt x="806535" y="37989"/>
                  <a:pt x="977567" y="0"/>
                </a:cubicBezTo>
                <a:cubicBezTo>
                  <a:pt x="1148599" y="-37989"/>
                  <a:pt x="1242321" y="51484"/>
                  <a:pt x="1409953" y="0"/>
                </a:cubicBezTo>
                <a:cubicBezTo>
                  <a:pt x="1577585" y="-51484"/>
                  <a:pt x="1697985" y="17362"/>
                  <a:pt x="1879937" y="0"/>
                </a:cubicBezTo>
                <a:cubicBezTo>
                  <a:pt x="1882209" y="181825"/>
                  <a:pt x="1833709" y="427513"/>
                  <a:pt x="1879937" y="542254"/>
                </a:cubicBezTo>
                <a:cubicBezTo>
                  <a:pt x="1926165" y="656995"/>
                  <a:pt x="1876544" y="962959"/>
                  <a:pt x="1879937" y="1084508"/>
                </a:cubicBezTo>
                <a:cubicBezTo>
                  <a:pt x="1883330" y="1206057"/>
                  <a:pt x="1852124" y="1374421"/>
                  <a:pt x="1879937" y="1650338"/>
                </a:cubicBezTo>
                <a:cubicBezTo>
                  <a:pt x="1907750" y="1926255"/>
                  <a:pt x="1862195" y="2180300"/>
                  <a:pt x="1879937" y="2357625"/>
                </a:cubicBezTo>
                <a:cubicBezTo>
                  <a:pt x="1756993" y="2361851"/>
                  <a:pt x="1567264" y="2316906"/>
                  <a:pt x="1466351" y="2357625"/>
                </a:cubicBezTo>
                <a:cubicBezTo>
                  <a:pt x="1365438" y="2398344"/>
                  <a:pt x="1168420" y="2348337"/>
                  <a:pt x="1052765" y="2357625"/>
                </a:cubicBezTo>
                <a:cubicBezTo>
                  <a:pt x="937110" y="2366913"/>
                  <a:pt x="763484" y="2352907"/>
                  <a:pt x="563981" y="2357625"/>
                </a:cubicBezTo>
                <a:cubicBezTo>
                  <a:pt x="364478" y="2362343"/>
                  <a:pt x="202355" y="2332890"/>
                  <a:pt x="0" y="2357625"/>
                </a:cubicBezTo>
                <a:cubicBezTo>
                  <a:pt x="-51308" y="2178259"/>
                  <a:pt x="34670" y="1977071"/>
                  <a:pt x="0" y="1791795"/>
                </a:cubicBezTo>
                <a:cubicBezTo>
                  <a:pt x="-34670" y="1606519"/>
                  <a:pt x="19547" y="1428613"/>
                  <a:pt x="0" y="1225965"/>
                </a:cubicBezTo>
                <a:cubicBezTo>
                  <a:pt x="-19547" y="1023317"/>
                  <a:pt x="38719" y="935275"/>
                  <a:pt x="0" y="707288"/>
                </a:cubicBezTo>
                <a:cubicBezTo>
                  <a:pt x="-38719" y="479301"/>
                  <a:pt x="22082" y="183999"/>
                  <a:pt x="0" y="0"/>
                </a:cubicBezTo>
                <a:close/>
              </a:path>
            </a:pathLst>
          </a:custGeom>
          <a:noFill/>
          <a:ln w="57150">
            <a:solidFill>
              <a:schemeClr val="accent5">
                <a:lumMod val="75000"/>
              </a:schemeClr>
            </a:solidFill>
            <a:extLst>
              <a:ext uri="{C807C97D-BFC1-408E-A445-0C87EB9F89A2}">
                <ask:lineSketchStyleProps xmlns:ask="http://schemas.microsoft.com/office/drawing/2018/sketchyshapes" sd="3211060458">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99447B4-A5DC-FBEF-F93B-59A063E0D30A}"/>
              </a:ext>
            </a:extLst>
          </p:cNvPr>
          <p:cNvSpPr txBox="1"/>
          <p:nvPr/>
        </p:nvSpPr>
        <p:spPr>
          <a:xfrm>
            <a:off x="384175" y="3485416"/>
            <a:ext cx="9926320" cy="584775"/>
          </a:xfrm>
          <a:prstGeom prst="rect">
            <a:avLst/>
          </a:prstGeom>
          <a:noFill/>
        </p:spPr>
        <p:txBody>
          <a:bodyPr wrap="square">
            <a:spAutoFit/>
          </a:bodyPr>
          <a:lstStyle/>
          <a:p>
            <a:r>
              <a:rPr lang="en-US" sz="3200" b="1" dirty="0">
                <a:solidFill>
                  <a:schemeClr val="accent5">
                    <a:lumMod val="50000"/>
                  </a:schemeClr>
                </a:solidFill>
                <a:latin typeface="Kanit Light"/>
              </a:rPr>
              <a:t>Key Concepts &amp; Terminology</a:t>
            </a:r>
          </a:p>
        </p:txBody>
      </p:sp>
      <p:sp>
        <p:nvSpPr>
          <p:cNvPr id="21" name="TextBox 20">
            <a:extLst>
              <a:ext uri="{FF2B5EF4-FFF2-40B4-BE49-F238E27FC236}">
                <a16:creationId xmlns:a16="http://schemas.microsoft.com/office/drawing/2014/main" id="{E9C309EE-D35B-00ED-3189-75D5917B805F}"/>
              </a:ext>
            </a:extLst>
          </p:cNvPr>
          <p:cNvSpPr txBox="1"/>
          <p:nvPr/>
        </p:nvSpPr>
        <p:spPr>
          <a:xfrm>
            <a:off x="506095" y="4241250"/>
            <a:ext cx="11476018" cy="2015936"/>
          </a:xfrm>
          <a:prstGeom prst="rect">
            <a:avLst/>
          </a:prstGeom>
          <a:noFill/>
        </p:spPr>
        <p:txBody>
          <a:bodyPr wrap="square">
            <a:spAutoFit/>
          </a:bodyPr>
          <a:lstStyle/>
          <a:p>
            <a:pPr>
              <a:buFont typeface="Arial" panose="020B0604020202020204" pitchFamily="34" charset="0"/>
              <a:buChar char="•"/>
            </a:pPr>
            <a:r>
              <a:rPr lang="en-US" sz="2500" b="1" dirty="0">
                <a:solidFill>
                  <a:schemeClr val="accent5">
                    <a:lumMod val="50000"/>
                  </a:schemeClr>
                </a:solidFill>
                <a:latin typeface="Kanit Light"/>
              </a:rPr>
              <a:t>Subatomic Particles</a:t>
            </a:r>
            <a:r>
              <a:rPr lang="en-US" sz="2500" dirty="0">
                <a:solidFill>
                  <a:schemeClr val="accent5">
                    <a:lumMod val="50000"/>
                  </a:schemeClr>
                </a:solidFill>
                <a:latin typeface="Kanit Light"/>
              </a:rPr>
              <a:t>: </a:t>
            </a:r>
            <a:r>
              <a:rPr lang="en-US" sz="2500" dirty="0">
                <a:solidFill>
                  <a:schemeClr val="accent5">
                    <a:lumMod val="50000"/>
                  </a:schemeClr>
                </a:solidFill>
                <a:latin typeface="Martel Sans"/>
              </a:rPr>
              <a:t>Electrons, protons, neutrons.</a:t>
            </a:r>
          </a:p>
          <a:p>
            <a:pPr>
              <a:buFont typeface="Arial" panose="020B0604020202020204" pitchFamily="34" charset="0"/>
              <a:buChar char="•"/>
            </a:pPr>
            <a:r>
              <a:rPr lang="en-US" sz="2500" b="1" dirty="0">
                <a:solidFill>
                  <a:schemeClr val="accent5">
                    <a:lumMod val="50000"/>
                  </a:schemeClr>
                </a:solidFill>
                <a:latin typeface="Kanit Light"/>
              </a:rPr>
              <a:t>Quantum Mechanics</a:t>
            </a:r>
            <a:r>
              <a:rPr lang="en-US" sz="2500" dirty="0">
                <a:solidFill>
                  <a:schemeClr val="accent5">
                    <a:lumMod val="50000"/>
                  </a:schemeClr>
                </a:solidFill>
                <a:latin typeface="Kanit Light"/>
              </a:rPr>
              <a:t>: </a:t>
            </a:r>
            <a:r>
              <a:rPr lang="en-US" sz="2500" dirty="0">
                <a:solidFill>
                  <a:schemeClr val="accent5">
                    <a:lumMod val="50000"/>
                  </a:schemeClr>
                </a:solidFill>
                <a:latin typeface="Martel Sans"/>
              </a:rPr>
              <a:t>Physics of the microscopic world.</a:t>
            </a:r>
          </a:p>
          <a:p>
            <a:pPr>
              <a:buFont typeface="Arial" panose="020B0604020202020204" pitchFamily="34" charset="0"/>
              <a:buChar char="•"/>
            </a:pPr>
            <a:r>
              <a:rPr lang="en-US" sz="2500" b="1" dirty="0">
                <a:solidFill>
                  <a:schemeClr val="accent5">
                    <a:lumMod val="50000"/>
                  </a:schemeClr>
                </a:solidFill>
                <a:latin typeface="Kanit Light"/>
              </a:rPr>
              <a:t>Quantum System</a:t>
            </a:r>
            <a:r>
              <a:rPr lang="en-US" sz="2500" dirty="0">
                <a:solidFill>
                  <a:schemeClr val="accent5">
                    <a:lumMod val="50000"/>
                  </a:schemeClr>
                </a:solidFill>
                <a:latin typeface="Kanit Light"/>
              </a:rPr>
              <a:t>:</a:t>
            </a:r>
            <a:r>
              <a:rPr lang="en-US" sz="2500" dirty="0">
                <a:solidFill>
                  <a:schemeClr val="accent5">
                    <a:lumMod val="50000"/>
                  </a:schemeClr>
                </a:solidFill>
                <a:latin typeface="Martel Sans"/>
              </a:rPr>
              <a:t> Behavior of matter at the atomic scale.</a:t>
            </a:r>
          </a:p>
          <a:p>
            <a:pPr>
              <a:buFont typeface="Arial" panose="020B0604020202020204" pitchFamily="34" charset="0"/>
              <a:buChar char="•"/>
            </a:pPr>
            <a:r>
              <a:rPr lang="en-US" sz="2500" b="1" dirty="0">
                <a:solidFill>
                  <a:schemeClr val="accent5">
                    <a:lumMod val="50000"/>
                  </a:schemeClr>
                </a:solidFill>
                <a:latin typeface="Kanit Light"/>
              </a:rPr>
              <a:t>Quantum Particles</a:t>
            </a:r>
            <a:r>
              <a:rPr lang="en-US" sz="2500" dirty="0">
                <a:solidFill>
                  <a:schemeClr val="accent5">
                    <a:lumMod val="50000"/>
                  </a:schemeClr>
                </a:solidFill>
                <a:latin typeface="Kanit Light"/>
              </a:rPr>
              <a:t>: </a:t>
            </a:r>
            <a:r>
              <a:rPr lang="en-US" sz="2500" dirty="0">
                <a:solidFill>
                  <a:schemeClr val="accent5">
                    <a:lumMod val="50000"/>
                  </a:schemeClr>
                </a:solidFill>
                <a:latin typeface="Martel Sans"/>
              </a:rPr>
              <a:t>Entities like photons and electrons that behave as both particles and waves.</a:t>
            </a:r>
          </a:p>
        </p:txBody>
      </p:sp>
      <p:sp>
        <p:nvSpPr>
          <p:cNvPr id="10" name="Slide Number Placeholder 9">
            <a:extLst>
              <a:ext uri="{FF2B5EF4-FFF2-40B4-BE49-F238E27FC236}">
                <a16:creationId xmlns:a16="http://schemas.microsoft.com/office/drawing/2014/main" id="{0588A1CC-C01F-62B8-96DA-28E255683BD8}"/>
              </a:ext>
            </a:extLst>
          </p:cNvPr>
          <p:cNvSpPr>
            <a:spLocks noGrp="1"/>
          </p:cNvSpPr>
          <p:nvPr>
            <p:ph type="sldNum" sz="quarter" idx="12"/>
          </p:nvPr>
        </p:nvSpPr>
        <p:spPr>
          <a:xfrm>
            <a:off x="9116993" y="6459114"/>
            <a:ext cx="2743200" cy="365125"/>
          </a:xfrm>
        </p:spPr>
        <p:txBody>
          <a:bodyPr/>
          <a:lstStyle/>
          <a:p>
            <a:fld id="{13892CAB-B738-49B2-9EED-CDCEC12AC3FA}" type="slidenum">
              <a:rPr lang="en-US" smtClean="0"/>
              <a:t>6</a:t>
            </a:fld>
            <a:endParaRPr lang="en-US" dirty="0"/>
          </a:p>
        </p:txBody>
      </p:sp>
    </p:spTree>
    <p:extLst>
      <p:ext uri="{BB962C8B-B14F-4D97-AF65-F5344CB8AC3E}">
        <p14:creationId xmlns:p14="http://schemas.microsoft.com/office/powerpoint/2010/main" val="4204309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D0E11-7D72-51DA-0DF4-1A8F515E211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053F9EC-4D24-EC2D-F497-575EEEEC2CF8}"/>
              </a:ext>
            </a:extLst>
          </p:cNvPr>
          <p:cNvSpPr txBox="1"/>
          <p:nvPr/>
        </p:nvSpPr>
        <p:spPr>
          <a:xfrm>
            <a:off x="2891025" y="155128"/>
            <a:ext cx="6409950" cy="1400383"/>
          </a:xfrm>
          <a:prstGeom prst="rect">
            <a:avLst/>
          </a:prstGeom>
          <a:noFill/>
        </p:spPr>
        <p:txBody>
          <a:bodyPr wrap="square">
            <a:spAutoFit/>
          </a:bodyPr>
          <a:lstStyle/>
          <a:p>
            <a:pPr marL="0" indent="0" algn="l">
              <a:lnSpc>
                <a:spcPts val="5350"/>
              </a:lnSpc>
              <a:buNone/>
            </a:pPr>
            <a:r>
              <a:rPr lang="en-US" sz="4000" b="1" dirty="0">
                <a:solidFill>
                  <a:schemeClr val="tx2"/>
                </a:solidFill>
                <a:latin typeface="Calibri" panose="020F0502020204030204"/>
              </a:rPr>
              <a:t>Data Model &amp; Preprocessing</a:t>
            </a:r>
          </a:p>
          <a:p>
            <a:pPr algn="ctr"/>
            <a:endParaRPr lang="en-US" sz="4000" b="1" dirty="0">
              <a:solidFill>
                <a:schemeClr val="tx2"/>
              </a:solidFill>
            </a:endParaRPr>
          </a:p>
        </p:txBody>
      </p:sp>
      <p:sp>
        <p:nvSpPr>
          <p:cNvPr id="12" name="Slide Number Placeholder 11">
            <a:extLst>
              <a:ext uri="{FF2B5EF4-FFF2-40B4-BE49-F238E27FC236}">
                <a16:creationId xmlns:a16="http://schemas.microsoft.com/office/drawing/2014/main" id="{8F398D8D-C8CC-2F90-C65C-C3D2728EB0DE}"/>
              </a:ext>
            </a:extLst>
          </p:cNvPr>
          <p:cNvSpPr>
            <a:spLocks noGrp="1"/>
          </p:cNvSpPr>
          <p:nvPr>
            <p:ph type="sldNum" sz="quarter" idx="12"/>
          </p:nvPr>
        </p:nvSpPr>
        <p:spPr>
          <a:xfrm>
            <a:off x="9021070" y="6408766"/>
            <a:ext cx="2743200" cy="365125"/>
          </a:xfrm>
        </p:spPr>
        <p:txBody>
          <a:bodyPr/>
          <a:lstStyle/>
          <a:p>
            <a:fld id="{13892CAB-B738-49B2-9EED-CDCEC12AC3FA}" type="slidenum">
              <a:rPr lang="en-US" smtClean="0"/>
              <a:t>7</a:t>
            </a:fld>
            <a:endParaRPr lang="en-US"/>
          </a:p>
        </p:txBody>
      </p:sp>
      <p:sp>
        <p:nvSpPr>
          <p:cNvPr id="2" name="Rectangle 1">
            <a:extLst>
              <a:ext uri="{FF2B5EF4-FFF2-40B4-BE49-F238E27FC236}">
                <a16:creationId xmlns:a16="http://schemas.microsoft.com/office/drawing/2014/main" id="{1C59B5C8-4A6F-746C-9609-CDB843FA059D}"/>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pic>
        <p:nvPicPr>
          <p:cNvPr id="3" name="Picture 2" descr="A person with a flag">
            <a:extLst>
              <a:ext uri="{FF2B5EF4-FFF2-40B4-BE49-F238E27FC236}">
                <a16:creationId xmlns:a16="http://schemas.microsoft.com/office/drawing/2014/main" id="{56B4AF5F-C4D9-70B2-84DA-9AE46B0F47B8}"/>
              </a:ext>
            </a:extLst>
          </p:cNvPr>
          <p:cNvPicPr>
            <a:picLocks noChangeAspect="1"/>
          </p:cNvPicPr>
          <p:nvPr/>
        </p:nvPicPr>
        <p:blipFill>
          <a:blip r:embed="rId3"/>
          <a:srcRect r="63534"/>
          <a:stretch/>
        </p:blipFill>
        <p:spPr>
          <a:xfrm>
            <a:off x="10687573" y="198416"/>
            <a:ext cx="960950" cy="863021"/>
          </a:xfrm>
          <a:prstGeom prst="rect">
            <a:avLst/>
          </a:prstGeom>
        </p:spPr>
      </p:pic>
      <p:pic>
        <p:nvPicPr>
          <p:cNvPr id="4" name="Picture 3" descr="A person with a flag">
            <a:extLst>
              <a:ext uri="{FF2B5EF4-FFF2-40B4-BE49-F238E27FC236}">
                <a16:creationId xmlns:a16="http://schemas.microsoft.com/office/drawing/2014/main" id="{A0743896-5984-0AC0-90F9-AFDDC05A0FC2}"/>
              </a:ext>
            </a:extLst>
          </p:cNvPr>
          <p:cNvPicPr>
            <a:picLocks noChangeAspect="1"/>
          </p:cNvPicPr>
          <p:nvPr/>
        </p:nvPicPr>
        <p:blipFill>
          <a:blip r:embed="rId3"/>
          <a:srcRect l="54220"/>
          <a:stretch/>
        </p:blipFill>
        <p:spPr>
          <a:xfrm>
            <a:off x="347776" y="126776"/>
            <a:ext cx="1091858" cy="707886"/>
          </a:xfrm>
          <a:prstGeom prst="rect">
            <a:avLst/>
          </a:prstGeom>
        </p:spPr>
      </p:pic>
      <p:sp>
        <p:nvSpPr>
          <p:cNvPr id="14" name="Content Placeholder 13">
            <a:extLst>
              <a:ext uri="{FF2B5EF4-FFF2-40B4-BE49-F238E27FC236}">
                <a16:creationId xmlns:a16="http://schemas.microsoft.com/office/drawing/2014/main" id="{743531C4-539F-9890-8477-86043576517C}"/>
              </a:ext>
            </a:extLst>
          </p:cNvPr>
          <p:cNvSpPr>
            <a:spLocks noGrp="1"/>
          </p:cNvSpPr>
          <p:nvPr>
            <p:ph idx="1"/>
          </p:nvPr>
        </p:nvSpPr>
        <p:spPr>
          <a:xfrm>
            <a:off x="543477" y="750390"/>
            <a:ext cx="4814771" cy="698659"/>
          </a:xfrm>
        </p:spPr>
        <p:txBody>
          <a:bodyPr>
            <a:normAutofit fontScale="25000" lnSpcReduction="20000"/>
          </a:bodyPr>
          <a:lstStyle/>
          <a:p>
            <a:pPr marL="0" indent="0">
              <a:lnSpc>
                <a:spcPts val="5350"/>
              </a:lnSpc>
              <a:buNone/>
            </a:pPr>
            <a:r>
              <a:rPr lang="en-US" sz="11200" b="1" dirty="0">
                <a:solidFill>
                  <a:schemeClr val="tx2"/>
                </a:solidFill>
                <a:latin typeface="Calibri" panose="020F0502020204030204"/>
              </a:rPr>
              <a:t>Data Import</a:t>
            </a:r>
          </a:p>
          <a:p>
            <a:endParaRPr lang="en-GB" dirty="0"/>
          </a:p>
        </p:txBody>
      </p:sp>
      <p:sp>
        <p:nvSpPr>
          <p:cNvPr id="5" name="Text 3">
            <a:extLst>
              <a:ext uri="{FF2B5EF4-FFF2-40B4-BE49-F238E27FC236}">
                <a16:creationId xmlns:a16="http://schemas.microsoft.com/office/drawing/2014/main" id="{FCB0BA1F-158B-3A36-BB93-95217D55E992}"/>
              </a:ext>
            </a:extLst>
          </p:cNvPr>
          <p:cNvSpPr/>
          <p:nvPr/>
        </p:nvSpPr>
        <p:spPr>
          <a:xfrm>
            <a:off x="750760" y="1449050"/>
            <a:ext cx="4805386" cy="349329"/>
          </a:xfrm>
          <a:prstGeom prst="rect">
            <a:avLst/>
          </a:prstGeom>
          <a:noFill/>
          <a:ln/>
        </p:spPr>
        <p:txBody>
          <a:bodyPr wrap="none" lIns="0" tIns="0" rIns="0" bIns="0" rtlCol="0" anchor="t"/>
          <a:lstStyle/>
          <a:p>
            <a:pPr marL="0" indent="0" algn="l">
              <a:lnSpc>
                <a:spcPts val="2750"/>
              </a:lnSpc>
              <a:buNone/>
            </a:pPr>
            <a:r>
              <a:rPr lang="en-US" sz="1700" dirty="0">
                <a:solidFill>
                  <a:schemeClr val="tx2"/>
                </a:solidFill>
                <a:latin typeface="Merriweather" pitchFamily="34" charset="0"/>
                <a:ea typeface="Merriweather" pitchFamily="34" charset="-122"/>
                <a:cs typeface="Merriweather" pitchFamily="34" charset="-120"/>
              </a:rPr>
              <a:t>Imported store sales CSV data into Power BI</a:t>
            </a:r>
            <a:endParaRPr lang="en-US" sz="1700" dirty="0">
              <a:solidFill>
                <a:schemeClr val="tx2"/>
              </a:solidFill>
            </a:endParaRPr>
          </a:p>
        </p:txBody>
      </p:sp>
      <p:pic>
        <p:nvPicPr>
          <p:cNvPr id="7" name="Picture 6">
            <a:extLst>
              <a:ext uri="{FF2B5EF4-FFF2-40B4-BE49-F238E27FC236}">
                <a16:creationId xmlns:a16="http://schemas.microsoft.com/office/drawing/2014/main" id="{E08210CB-8A53-EE94-F88C-CB344FEBAEA5}"/>
              </a:ext>
            </a:extLst>
          </p:cNvPr>
          <p:cNvPicPr>
            <a:picLocks noChangeAspect="1"/>
          </p:cNvPicPr>
          <p:nvPr/>
        </p:nvPicPr>
        <p:blipFill>
          <a:blip r:embed="rId4"/>
          <a:stretch>
            <a:fillRect/>
          </a:stretch>
        </p:blipFill>
        <p:spPr>
          <a:xfrm>
            <a:off x="6016329" y="1138853"/>
            <a:ext cx="5208897" cy="4276808"/>
          </a:xfrm>
          <a:prstGeom prst="rect">
            <a:avLst/>
          </a:prstGeom>
        </p:spPr>
      </p:pic>
      <p:sp>
        <p:nvSpPr>
          <p:cNvPr id="8" name="Text 5">
            <a:extLst>
              <a:ext uri="{FF2B5EF4-FFF2-40B4-BE49-F238E27FC236}">
                <a16:creationId xmlns:a16="http://schemas.microsoft.com/office/drawing/2014/main" id="{E57D7BC4-BFA9-BFA6-E1C9-DA50FB017B8A}"/>
              </a:ext>
            </a:extLst>
          </p:cNvPr>
          <p:cNvSpPr/>
          <p:nvPr/>
        </p:nvSpPr>
        <p:spPr>
          <a:xfrm>
            <a:off x="671898" y="2014538"/>
            <a:ext cx="2728793" cy="341114"/>
          </a:xfrm>
          <a:prstGeom prst="rect">
            <a:avLst/>
          </a:prstGeom>
          <a:noFill/>
          <a:ln/>
        </p:spPr>
        <p:txBody>
          <a:bodyPr wrap="none" lIns="0" tIns="0" rIns="0" bIns="0" rtlCol="0" anchor="t"/>
          <a:lstStyle/>
          <a:p>
            <a:pPr marL="0" indent="0" algn="l">
              <a:lnSpc>
                <a:spcPts val="2650"/>
              </a:lnSpc>
              <a:buNone/>
            </a:pPr>
            <a:r>
              <a:rPr lang="en-US" sz="2800" b="1" dirty="0">
                <a:solidFill>
                  <a:schemeClr val="tx2"/>
                </a:solidFill>
                <a:latin typeface="Calibri" panose="020F0502020204030204"/>
              </a:rPr>
              <a:t>Data Cleaning </a:t>
            </a:r>
          </a:p>
        </p:txBody>
      </p:sp>
      <p:sp>
        <p:nvSpPr>
          <p:cNvPr id="9" name="Text 6">
            <a:extLst>
              <a:ext uri="{FF2B5EF4-FFF2-40B4-BE49-F238E27FC236}">
                <a16:creationId xmlns:a16="http://schemas.microsoft.com/office/drawing/2014/main" id="{98D0F0E3-691C-F1C6-2492-CE2030335013}"/>
              </a:ext>
            </a:extLst>
          </p:cNvPr>
          <p:cNvSpPr/>
          <p:nvPr/>
        </p:nvSpPr>
        <p:spPr>
          <a:xfrm>
            <a:off x="773987" y="2515155"/>
            <a:ext cx="5868826" cy="698659"/>
          </a:xfrm>
          <a:prstGeom prst="rect">
            <a:avLst/>
          </a:prstGeom>
          <a:noFill/>
          <a:ln/>
        </p:spPr>
        <p:txBody>
          <a:bodyPr wrap="square" lIns="0" tIns="0" rIns="0" bIns="0" rtlCol="0" anchor="t"/>
          <a:lstStyle/>
          <a:p>
            <a:pPr>
              <a:lnSpc>
                <a:spcPts val="2750"/>
              </a:lnSpc>
            </a:pPr>
            <a:r>
              <a:rPr lang="en-US" sz="1700" dirty="0">
                <a:solidFill>
                  <a:schemeClr val="tx2"/>
                </a:solidFill>
                <a:latin typeface="Merriweather" pitchFamily="34" charset="0"/>
              </a:rPr>
              <a:t>Applied transformations: type changes, text formatting, and filtering empty values</a:t>
            </a:r>
          </a:p>
        </p:txBody>
      </p:sp>
      <p:sp>
        <p:nvSpPr>
          <p:cNvPr id="13" name="Text 8">
            <a:extLst>
              <a:ext uri="{FF2B5EF4-FFF2-40B4-BE49-F238E27FC236}">
                <a16:creationId xmlns:a16="http://schemas.microsoft.com/office/drawing/2014/main" id="{9944E82A-F123-16EE-C015-91FCC01B0D19}"/>
              </a:ext>
            </a:extLst>
          </p:cNvPr>
          <p:cNvSpPr/>
          <p:nvPr/>
        </p:nvSpPr>
        <p:spPr>
          <a:xfrm>
            <a:off x="649023" y="3367564"/>
            <a:ext cx="3059377" cy="341114"/>
          </a:xfrm>
          <a:prstGeom prst="rect">
            <a:avLst/>
          </a:prstGeom>
          <a:noFill/>
          <a:ln/>
        </p:spPr>
        <p:txBody>
          <a:bodyPr wrap="none" lIns="0" tIns="0" rIns="0" bIns="0" rtlCol="0" anchor="t"/>
          <a:lstStyle/>
          <a:p>
            <a:pPr>
              <a:lnSpc>
                <a:spcPts val="2650"/>
              </a:lnSpc>
            </a:pPr>
            <a:r>
              <a:rPr lang="en-US" sz="2800" b="1" dirty="0">
                <a:solidFill>
                  <a:schemeClr val="tx2"/>
                </a:solidFill>
                <a:latin typeface="Calibri" panose="020F0502020204030204"/>
              </a:rPr>
              <a:t>Dimensions</a:t>
            </a:r>
          </a:p>
        </p:txBody>
      </p:sp>
      <p:sp>
        <p:nvSpPr>
          <p:cNvPr id="15" name="Text 9">
            <a:extLst>
              <a:ext uri="{FF2B5EF4-FFF2-40B4-BE49-F238E27FC236}">
                <a16:creationId xmlns:a16="http://schemas.microsoft.com/office/drawing/2014/main" id="{7DEE5E43-91A3-25BA-6F35-3158DD12C834}"/>
              </a:ext>
            </a:extLst>
          </p:cNvPr>
          <p:cNvSpPr/>
          <p:nvPr/>
        </p:nvSpPr>
        <p:spPr>
          <a:xfrm>
            <a:off x="730261" y="3794323"/>
            <a:ext cx="5393906" cy="698659"/>
          </a:xfrm>
          <a:prstGeom prst="rect">
            <a:avLst/>
          </a:prstGeom>
          <a:noFill/>
          <a:ln/>
        </p:spPr>
        <p:txBody>
          <a:bodyPr wrap="square" lIns="0" tIns="0" rIns="0" bIns="0" rtlCol="0" anchor="t"/>
          <a:lstStyle/>
          <a:p>
            <a:pPr indent="0">
              <a:lnSpc>
                <a:spcPts val="2750"/>
              </a:lnSpc>
              <a:buNone/>
            </a:pPr>
            <a:r>
              <a:rPr lang="en-US" sz="1700" dirty="0">
                <a:solidFill>
                  <a:schemeClr val="tx2"/>
                </a:solidFill>
                <a:latin typeface="Merriweather" pitchFamily="34" charset="0"/>
              </a:rPr>
              <a:t>Created customer, product, and location dimensions for better organization</a:t>
            </a:r>
          </a:p>
        </p:txBody>
      </p:sp>
      <p:sp>
        <p:nvSpPr>
          <p:cNvPr id="16" name="Text 11">
            <a:extLst>
              <a:ext uri="{FF2B5EF4-FFF2-40B4-BE49-F238E27FC236}">
                <a16:creationId xmlns:a16="http://schemas.microsoft.com/office/drawing/2014/main" id="{864DDE2D-580C-4A86-F42F-95AC52E880F2}"/>
              </a:ext>
            </a:extLst>
          </p:cNvPr>
          <p:cNvSpPr/>
          <p:nvPr/>
        </p:nvSpPr>
        <p:spPr>
          <a:xfrm>
            <a:off x="646935" y="4699413"/>
            <a:ext cx="2728793" cy="341114"/>
          </a:xfrm>
          <a:prstGeom prst="rect">
            <a:avLst/>
          </a:prstGeom>
          <a:noFill/>
          <a:ln/>
        </p:spPr>
        <p:txBody>
          <a:bodyPr wrap="none" lIns="0" tIns="0" rIns="0" bIns="0" rtlCol="0" anchor="t"/>
          <a:lstStyle/>
          <a:p>
            <a:pPr indent="0">
              <a:lnSpc>
                <a:spcPts val="2650"/>
              </a:lnSpc>
              <a:buNone/>
            </a:pPr>
            <a:r>
              <a:rPr lang="en-US" sz="2800" b="1" dirty="0">
                <a:solidFill>
                  <a:schemeClr val="tx2"/>
                </a:solidFill>
                <a:latin typeface="Calibri" panose="020F0502020204030204"/>
              </a:rPr>
              <a:t>Data Modeling</a:t>
            </a:r>
          </a:p>
        </p:txBody>
      </p:sp>
      <p:sp>
        <p:nvSpPr>
          <p:cNvPr id="17" name="Text 12">
            <a:extLst>
              <a:ext uri="{FF2B5EF4-FFF2-40B4-BE49-F238E27FC236}">
                <a16:creationId xmlns:a16="http://schemas.microsoft.com/office/drawing/2014/main" id="{61F922B6-1F07-337D-5D58-A9D031ADAB76}"/>
              </a:ext>
            </a:extLst>
          </p:cNvPr>
          <p:cNvSpPr/>
          <p:nvPr/>
        </p:nvSpPr>
        <p:spPr>
          <a:xfrm>
            <a:off x="773987" y="5169547"/>
            <a:ext cx="5626813" cy="698659"/>
          </a:xfrm>
          <a:prstGeom prst="rect">
            <a:avLst/>
          </a:prstGeom>
          <a:noFill/>
          <a:ln/>
        </p:spPr>
        <p:txBody>
          <a:bodyPr wrap="square" lIns="0" tIns="0" rIns="0" bIns="0" rtlCol="0" anchor="t"/>
          <a:lstStyle/>
          <a:p>
            <a:pPr marL="0" indent="0" algn="l">
              <a:lnSpc>
                <a:spcPts val="2750"/>
              </a:lnSpc>
              <a:buNone/>
            </a:pPr>
            <a:r>
              <a:rPr lang="en-US" sz="1700" dirty="0">
                <a:solidFill>
                  <a:schemeClr val="tx2"/>
                </a:solidFill>
                <a:latin typeface="Merriweather" pitchFamily="34" charset="0"/>
              </a:rPr>
              <a:t>Built relationships between tables and created calendar table for date analysis</a:t>
            </a:r>
          </a:p>
        </p:txBody>
      </p:sp>
    </p:spTree>
    <p:extLst>
      <p:ext uri="{BB962C8B-B14F-4D97-AF65-F5344CB8AC3E}">
        <p14:creationId xmlns:p14="http://schemas.microsoft.com/office/powerpoint/2010/main" val="1220311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00250B-A41E-996F-2176-0FF3DE928648}"/>
              </a:ext>
            </a:extLst>
          </p:cNvPr>
          <p:cNvSpPr/>
          <p:nvPr/>
        </p:nvSpPr>
        <p:spPr>
          <a:xfrm flipH="1">
            <a:off x="331807" y="177865"/>
            <a:ext cx="11528386" cy="6293403"/>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tx1"/>
              </a:solidFill>
              <a:latin typeface="+mj-lt"/>
              <a:ea typeface="Gagalin"/>
              <a:cs typeface="Gagalin"/>
              <a:sym typeface="Gagalin"/>
            </a:endParaRPr>
          </a:p>
        </p:txBody>
      </p:sp>
      <p:sp>
        <p:nvSpPr>
          <p:cNvPr id="6" name="TextBox 5">
            <a:extLst>
              <a:ext uri="{FF2B5EF4-FFF2-40B4-BE49-F238E27FC236}">
                <a16:creationId xmlns:a16="http://schemas.microsoft.com/office/drawing/2014/main" id="{AE0FC10E-0702-EE29-F139-97D4912C8D4E}"/>
              </a:ext>
            </a:extLst>
          </p:cNvPr>
          <p:cNvSpPr txBox="1"/>
          <p:nvPr/>
        </p:nvSpPr>
        <p:spPr>
          <a:xfrm>
            <a:off x="2947172" y="250276"/>
            <a:ext cx="10434320" cy="584775"/>
          </a:xfrm>
          <a:prstGeom prst="rect">
            <a:avLst/>
          </a:prstGeom>
          <a:noFill/>
        </p:spPr>
        <p:txBody>
          <a:bodyPr wrap="square">
            <a:spAutoFit/>
          </a:bodyPr>
          <a:lstStyle/>
          <a:p>
            <a:pPr algn="l" fontAlgn="base"/>
            <a:r>
              <a:rPr lang="en-US" sz="3200" b="1" i="0" dirty="0">
                <a:solidFill>
                  <a:schemeClr val="accent5">
                    <a:lumMod val="50000"/>
                  </a:schemeClr>
                </a:solidFill>
                <a:effectLst/>
                <a:latin typeface="Kanit Light"/>
              </a:rPr>
              <a:t> principles of quantum mechanics</a:t>
            </a:r>
          </a:p>
        </p:txBody>
      </p:sp>
      <p:pic>
        <p:nvPicPr>
          <p:cNvPr id="13" name="Picture 12">
            <a:extLst>
              <a:ext uri="{FF2B5EF4-FFF2-40B4-BE49-F238E27FC236}">
                <a16:creationId xmlns:a16="http://schemas.microsoft.com/office/drawing/2014/main" id="{7372CD69-F9E4-3464-0C90-52ED86C84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4818" y="3993266"/>
            <a:ext cx="2367179" cy="2367179"/>
          </a:xfrm>
          <a:prstGeom prst="rect">
            <a:avLst/>
          </a:prstGeom>
        </p:spPr>
      </p:pic>
      <p:sp>
        <p:nvSpPr>
          <p:cNvPr id="5" name="TextBox 4">
            <a:extLst>
              <a:ext uri="{FF2B5EF4-FFF2-40B4-BE49-F238E27FC236}">
                <a16:creationId xmlns:a16="http://schemas.microsoft.com/office/drawing/2014/main" id="{13F407B1-A16B-350C-7000-7DACDCB0097F}"/>
              </a:ext>
            </a:extLst>
          </p:cNvPr>
          <p:cNvSpPr txBox="1"/>
          <p:nvPr/>
        </p:nvSpPr>
        <p:spPr>
          <a:xfrm>
            <a:off x="459130" y="907463"/>
            <a:ext cx="5519366" cy="2369880"/>
          </a:xfrm>
          <a:prstGeom prst="rect">
            <a:avLst/>
          </a:prstGeom>
          <a:noFill/>
        </p:spPr>
        <p:txBody>
          <a:bodyPr wrap="square">
            <a:spAutoFit/>
          </a:bodyPr>
          <a:lstStyle/>
          <a:p>
            <a:pPr algn="just"/>
            <a:r>
              <a:rPr lang="en-US" sz="2400" b="1" i="0" dirty="0">
                <a:solidFill>
                  <a:schemeClr val="accent5">
                    <a:lumMod val="50000"/>
                  </a:schemeClr>
                </a:solidFill>
                <a:effectLst/>
                <a:latin typeface="Kanit Light"/>
              </a:rPr>
              <a:t>Superposition:</a:t>
            </a:r>
            <a:endParaRPr lang="en-US" sz="2400" b="1" dirty="0">
              <a:solidFill>
                <a:schemeClr val="accent5">
                  <a:lumMod val="50000"/>
                </a:schemeClr>
              </a:solidFill>
              <a:latin typeface="Kanit Light"/>
            </a:endParaRPr>
          </a:p>
          <a:p>
            <a:pPr algn="just"/>
            <a:endParaRPr lang="ar-EG" sz="2400" b="1" i="0" dirty="0">
              <a:solidFill>
                <a:schemeClr val="accent5">
                  <a:lumMod val="50000"/>
                </a:schemeClr>
              </a:solidFill>
              <a:effectLst/>
              <a:latin typeface="Kanit Light"/>
            </a:endParaRPr>
          </a:p>
          <a:p>
            <a:pPr algn="just"/>
            <a:r>
              <a:rPr lang="en-US" sz="2000" i="0" dirty="0">
                <a:solidFill>
                  <a:schemeClr val="accent5">
                    <a:lumMod val="50000"/>
                  </a:schemeClr>
                </a:solidFill>
                <a:effectLst/>
                <a:latin typeface="Martel Sans"/>
              </a:rPr>
              <a:t>fundamental concept in quantum mechanics, describing the condition in which a quantum system can exist in multiple states or configurations simultaneously. A qubit, unlike a classical bit, can be in state 0, 1, or any.</a:t>
            </a:r>
            <a:endParaRPr lang="ar-EG" sz="2000" i="0" dirty="0">
              <a:solidFill>
                <a:schemeClr val="accent5">
                  <a:lumMod val="50000"/>
                </a:schemeClr>
              </a:solidFill>
              <a:effectLst/>
              <a:latin typeface="Martel Sans"/>
            </a:endParaRPr>
          </a:p>
        </p:txBody>
      </p:sp>
      <p:pic>
        <p:nvPicPr>
          <p:cNvPr id="8" name="Picture 7">
            <a:extLst>
              <a:ext uri="{FF2B5EF4-FFF2-40B4-BE49-F238E27FC236}">
                <a16:creationId xmlns:a16="http://schemas.microsoft.com/office/drawing/2014/main" id="{32E6D547-930A-04A3-0FBA-BC1DFF39799D}"/>
              </a:ext>
            </a:extLst>
          </p:cNvPr>
          <p:cNvPicPr>
            <a:picLocks noChangeAspect="1"/>
          </p:cNvPicPr>
          <p:nvPr/>
        </p:nvPicPr>
        <p:blipFill rotWithShape="1">
          <a:blip r:embed="rId3">
            <a:extLst>
              <a:ext uri="{28A0092B-C50C-407E-A947-70E740481C1C}">
                <a14:useLocalDpi xmlns:a14="http://schemas.microsoft.com/office/drawing/2010/main" val="0"/>
              </a:ext>
            </a:extLst>
          </a:blip>
          <a:srcRect l="7920" r="7920"/>
          <a:stretch/>
        </p:blipFill>
        <p:spPr>
          <a:xfrm>
            <a:off x="1704591" y="4241952"/>
            <a:ext cx="3045477" cy="1914001"/>
          </a:xfrm>
          <a:custGeom>
            <a:avLst/>
            <a:gdLst>
              <a:gd name="connsiteX0" fmla="*/ 0 w 3045477"/>
              <a:gd name="connsiteY0" fmla="*/ 0 h 1914001"/>
              <a:gd name="connsiteX1" fmla="*/ 578641 w 3045477"/>
              <a:gd name="connsiteY1" fmla="*/ 0 h 1914001"/>
              <a:gd name="connsiteX2" fmla="*/ 1096372 w 3045477"/>
              <a:gd name="connsiteY2" fmla="*/ 0 h 1914001"/>
              <a:gd name="connsiteX3" fmla="*/ 1644558 w 3045477"/>
              <a:gd name="connsiteY3" fmla="*/ 0 h 1914001"/>
              <a:gd name="connsiteX4" fmla="*/ 2284108 w 3045477"/>
              <a:gd name="connsiteY4" fmla="*/ 0 h 1914001"/>
              <a:gd name="connsiteX5" fmla="*/ 3045477 w 3045477"/>
              <a:gd name="connsiteY5" fmla="*/ 0 h 1914001"/>
              <a:gd name="connsiteX6" fmla="*/ 3045477 w 3045477"/>
              <a:gd name="connsiteY6" fmla="*/ 599720 h 1914001"/>
              <a:gd name="connsiteX7" fmla="*/ 3045477 w 3045477"/>
              <a:gd name="connsiteY7" fmla="*/ 1180301 h 1914001"/>
              <a:gd name="connsiteX8" fmla="*/ 3045477 w 3045477"/>
              <a:gd name="connsiteY8" fmla="*/ 1914001 h 1914001"/>
              <a:gd name="connsiteX9" fmla="*/ 2436382 w 3045477"/>
              <a:gd name="connsiteY9" fmla="*/ 1914001 h 1914001"/>
              <a:gd name="connsiteX10" fmla="*/ 1888196 w 3045477"/>
              <a:gd name="connsiteY10" fmla="*/ 1914001 h 1914001"/>
              <a:gd name="connsiteX11" fmla="*/ 1218191 w 3045477"/>
              <a:gd name="connsiteY11" fmla="*/ 1914001 h 1914001"/>
              <a:gd name="connsiteX12" fmla="*/ 639550 w 3045477"/>
              <a:gd name="connsiteY12" fmla="*/ 1914001 h 1914001"/>
              <a:gd name="connsiteX13" fmla="*/ 0 w 3045477"/>
              <a:gd name="connsiteY13" fmla="*/ 1914001 h 1914001"/>
              <a:gd name="connsiteX14" fmla="*/ 0 w 3045477"/>
              <a:gd name="connsiteY14" fmla="*/ 1256861 h 1914001"/>
              <a:gd name="connsiteX15" fmla="*/ 0 w 3045477"/>
              <a:gd name="connsiteY15" fmla="*/ 638000 h 1914001"/>
              <a:gd name="connsiteX16" fmla="*/ 0 w 3045477"/>
              <a:gd name="connsiteY16" fmla="*/ 0 h 191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5477" h="1914001" fill="none" extrusionOk="0">
                <a:moveTo>
                  <a:pt x="0" y="0"/>
                </a:moveTo>
                <a:cubicBezTo>
                  <a:pt x="164883" y="22070"/>
                  <a:pt x="450220" y="-20155"/>
                  <a:pt x="578641" y="0"/>
                </a:cubicBezTo>
                <a:cubicBezTo>
                  <a:pt x="707062" y="20155"/>
                  <a:pt x="945870" y="-13792"/>
                  <a:pt x="1096372" y="0"/>
                </a:cubicBezTo>
                <a:cubicBezTo>
                  <a:pt x="1246874" y="13792"/>
                  <a:pt x="1427558" y="-16338"/>
                  <a:pt x="1644558" y="0"/>
                </a:cubicBezTo>
                <a:cubicBezTo>
                  <a:pt x="1861558" y="16338"/>
                  <a:pt x="2104875" y="31800"/>
                  <a:pt x="2284108" y="0"/>
                </a:cubicBezTo>
                <a:cubicBezTo>
                  <a:pt x="2463341" y="-31800"/>
                  <a:pt x="2675824" y="31894"/>
                  <a:pt x="3045477" y="0"/>
                </a:cubicBezTo>
                <a:cubicBezTo>
                  <a:pt x="3064490" y="263064"/>
                  <a:pt x="3038193" y="315628"/>
                  <a:pt x="3045477" y="599720"/>
                </a:cubicBezTo>
                <a:cubicBezTo>
                  <a:pt x="3052761" y="883812"/>
                  <a:pt x="3046369" y="1018836"/>
                  <a:pt x="3045477" y="1180301"/>
                </a:cubicBezTo>
                <a:cubicBezTo>
                  <a:pt x="3044585" y="1341766"/>
                  <a:pt x="3056972" y="1691001"/>
                  <a:pt x="3045477" y="1914001"/>
                </a:cubicBezTo>
                <a:cubicBezTo>
                  <a:pt x="2757183" y="1889121"/>
                  <a:pt x="2594965" y="1926201"/>
                  <a:pt x="2436382" y="1914001"/>
                </a:cubicBezTo>
                <a:cubicBezTo>
                  <a:pt x="2277799" y="1901801"/>
                  <a:pt x="2109613" y="1939410"/>
                  <a:pt x="1888196" y="1914001"/>
                </a:cubicBezTo>
                <a:cubicBezTo>
                  <a:pt x="1666779" y="1888592"/>
                  <a:pt x="1444898" y="1938709"/>
                  <a:pt x="1218191" y="1914001"/>
                </a:cubicBezTo>
                <a:cubicBezTo>
                  <a:pt x="991484" y="1889293"/>
                  <a:pt x="858251" y="1889943"/>
                  <a:pt x="639550" y="1914001"/>
                </a:cubicBezTo>
                <a:cubicBezTo>
                  <a:pt x="420849" y="1938059"/>
                  <a:pt x="207829" y="1912373"/>
                  <a:pt x="0" y="1914001"/>
                </a:cubicBezTo>
                <a:cubicBezTo>
                  <a:pt x="-20279" y="1745360"/>
                  <a:pt x="-15420" y="1430138"/>
                  <a:pt x="0" y="1256861"/>
                </a:cubicBezTo>
                <a:cubicBezTo>
                  <a:pt x="15420" y="1083584"/>
                  <a:pt x="26001" y="892158"/>
                  <a:pt x="0" y="638000"/>
                </a:cubicBezTo>
                <a:cubicBezTo>
                  <a:pt x="-26001" y="383842"/>
                  <a:pt x="8579" y="234045"/>
                  <a:pt x="0" y="0"/>
                </a:cubicBezTo>
                <a:close/>
              </a:path>
              <a:path w="3045477" h="1914001" stroke="0" extrusionOk="0">
                <a:moveTo>
                  <a:pt x="0" y="0"/>
                </a:moveTo>
                <a:cubicBezTo>
                  <a:pt x="249326" y="7451"/>
                  <a:pt x="398590" y="3934"/>
                  <a:pt x="578641" y="0"/>
                </a:cubicBezTo>
                <a:cubicBezTo>
                  <a:pt x="758692" y="-3934"/>
                  <a:pt x="860307" y="15059"/>
                  <a:pt x="1096372" y="0"/>
                </a:cubicBezTo>
                <a:cubicBezTo>
                  <a:pt x="1332437" y="-15059"/>
                  <a:pt x="1512737" y="11586"/>
                  <a:pt x="1766377" y="0"/>
                </a:cubicBezTo>
                <a:cubicBezTo>
                  <a:pt x="2020017" y="-11586"/>
                  <a:pt x="2124588" y="13905"/>
                  <a:pt x="2345017" y="0"/>
                </a:cubicBezTo>
                <a:cubicBezTo>
                  <a:pt x="2565446" y="-13905"/>
                  <a:pt x="2797227" y="-8440"/>
                  <a:pt x="3045477" y="0"/>
                </a:cubicBezTo>
                <a:cubicBezTo>
                  <a:pt x="3072592" y="297914"/>
                  <a:pt x="3027302" y="408233"/>
                  <a:pt x="3045477" y="676280"/>
                </a:cubicBezTo>
                <a:cubicBezTo>
                  <a:pt x="3063652" y="944327"/>
                  <a:pt x="3021251" y="1113098"/>
                  <a:pt x="3045477" y="1314281"/>
                </a:cubicBezTo>
                <a:cubicBezTo>
                  <a:pt x="3069703" y="1515464"/>
                  <a:pt x="3015738" y="1732179"/>
                  <a:pt x="3045477" y="1914001"/>
                </a:cubicBezTo>
                <a:cubicBezTo>
                  <a:pt x="2898736" y="1908414"/>
                  <a:pt x="2662049" y="1922011"/>
                  <a:pt x="2497291" y="1914001"/>
                </a:cubicBezTo>
                <a:cubicBezTo>
                  <a:pt x="2332533" y="1905991"/>
                  <a:pt x="2171465" y="1931947"/>
                  <a:pt x="1888196" y="1914001"/>
                </a:cubicBezTo>
                <a:cubicBezTo>
                  <a:pt x="1604927" y="1896055"/>
                  <a:pt x="1441397" y="1899250"/>
                  <a:pt x="1279100" y="1914001"/>
                </a:cubicBezTo>
                <a:cubicBezTo>
                  <a:pt x="1116803" y="1928752"/>
                  <a:pt x="899088" y="1902099"/>
                  <a:pt x="700460" y="1914001"/>
                </a:cubicBezTo>
                <a:cubicBezTo>
                  <a:pt x="501832" y="1925903"/>
                  <a:pt x="295819" y="1881384"/>
                  <a:pt x="0" y="1914001"/>
                </a:cubicBezTo>
                <a:cubicBezTo>
                  <a:pt x="-24537" y="1770556"/>
                  <a:pt x="16551" y="1471279"/>
                  <a:pt x="0" y="1237721"/>
                </a:cubicBezTo>
                <a:cubicBezTo>
                  <a:pt x="-16551" y="1004163"/>
                  <a:pt x="28516" y="811399"/>
                  <a:pt x="0" y="561440"/>
                </a:cubicBezTo>
                <a:cubicBezTo>
                  <a:pt x="-28516" y="311481"/>
                  <a:pt x="6220" y="258613"/>
                  <a:pt x="0" y="0"/>
                </a:cubicBezTo>
                <a:close/>
              </a:path>
            </a:pathLst>
          </a:custGeom>
          <a:ln w="57150">
            <a:solidFill>
              <a:schemeClr val="accent5">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14A3E55F-5147-6346-76D3-6ED895EFFC25}"/>
              </a:ext>
            </a:extLst>
          </p:cNvPr>
          <p:cNvSpPr/>
          <p:nvPr/>
        </p:nvSpPr>
        <p:spPr>
          <a:xfrm>
            <a:off x="432270" y="907463"/>
            <a:ext cx="11327457" cy="3085804"/>
          </a:xfrm>
          <a:prstGeom prst="rect">
            <a:avLst/>
          </a:prstGeom>
          <a:noFill/>
          <a:ln w="63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accent5">
                  <a:lumMod val="50000"/>
                </a:schemeClr>
              </a:solidFill>
            </a:endParaRPr>
          </a:p>
        </p:txBody>
      </p:sp>
      <p:sp>
        <p:nvSpPr>
          <p:cNvPr id="12" name="TextBox 11">
            <a:extLst>
              <a:ext uri="{FF2B5EF4-FFF2-40B4-BE49-F238E27FC236}">
                <a16:creationId xmlns:a16="http://schemas.microsoft.com/office/drawing/2014/main" id="{1A1FB1F9-D1A9-3100-916B-522D7B6E1696}"/>
              </a:ext>
            </a:extLst>
          </p:cNvPr>
          <p:cNvSpPr txBox="1"/>
          <p:nvPr/>
        </p:nvSpPr>
        <p:spPr>
          <a:xfrm>
            <a:off x="6196464" y="930887"/>
            <a:ext cx="5445760" cy="2400657"/>
          </a:xfrm>
          <a:prstGeom prst="rect">
            <a:avLst/>
          </a:prstGeom>
          <a:noFill/>
        </p:spPr>
        <p:txBody>
          <a:bodyPr wrap="square">
            <a:spAutoFit/>
          </a:bodyPr>
          <a:lstStyle/>
          <a:p>
            <a:pPr fontAlgn="base"/>
            <a:r>
              <a:rPr lang="en-US" sz="2500" b="1" dirty="0">
                <a:solidFill>
                  <a:schemeClr val="accent5">
                    <a:lumMod val="50000"/>
                  </a:schemeClr>
                </a:solidFill>
                <a:latin typeface="Kanit Light"/>
              </a:rPr>
              <a:t>Entanglement:</a:t>
            </a:r>
            <a:r>
              <a:rPr lang="en-US" sz="2500" dirty="0">
                <a:solidFill>
                  <a:schemeClr val="accent5">
                    <a:lumMod val="50000"/>
                  </a:schemeClr>
                </a:solidFill>
                <a:latin typeface="Kanit Light"/>
              </a:rPr>
              <a:t> </a:t>
            </a:r>
          </a:p>
          <a:p>
            <a:pPr fontAlgn="base"/>
            <a:endParaRPr lang="ar-EG" sz="2500" dirty="0">
              <a:solidFill>
                <a:schemeClr val="accent5">
                  <a:lumMod val="50000"/>
                </a:schemeClr>
              </a:solidFill>
              <a:latin typeface="Kanit Light"/>
            </a:endParaRPr>
          </a:p>
          <a:p>
            <a:pPr algn="just" fontAlgn="base"/>
            <a:r>
              <a:rPr lang="en-US" sz="2000" dirty="0">
                <a:solidFill>
                  <a:schemeClr val="accent5">
                    <a:lumMod val="50000"/>
                  </a:schemeClr>
                </a:solidFill>
                <a:latin typeface="Martel Sans"/>
              </a:rPr>
              <a:t>is a quantum phenomenon where two or more particles become linked such that the state of one instantly influences the state of the other, no matter the distance. Their shared wavefunction cannot be separated into individual parts.</a:t>
            </a:r>
          </a:p>
        </p:txBody>
      </p:sp>
      <p:cxnSp>
        <p:nvCxnSpPr>
          <p:cNvPr id="14" name="Straight Connector 13">
            <a:extLst>
              <a:ext uri="{FF2B5EF4-FFF2-40B4-BE49-F238E27FC236}">
                <a16:creationId xmlns:a16="http://schemas.microsoft.com/office/drawing/2014/main" id="{1034C2BA-666C-0189-9D61-C94FCD5034FA}"/>
              </a:ext>
            </a:extLst>
          </p:cNvPr>
          <p:cNvCxnSpPr>
            <a:cxnSpLocks/>
            <a:endCxn id="9" idx="2"/>
          </p:cNvCxnSpPr>
          <p:nvPr/>
        </p:nvCxnSpPr>
        <p:spPr>
          <a:xfrm flipH="1">
            <a:off x="6095999" y="907463"/>
            <a:ext cx="1" cy="3085804"/>
          </a:xfrm>
          <a:prstGeom prst="line">
            <a:avLst/>
          </a:prstGeom>
          <a:ln w="63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3E7CC2C0-67F6-D752-2165-4E0ED1A297B1}"/>
              </a:ext>
            </a:extLst>
          </p:cNvPr>
          <p:cNvPicPr>
            <a:picLocks noChangeAspect="1"/>
          </p:cNvPicPr>
          <p:nvPr/>
        </p:nvPicPr>
        <p:blipFill rotWithShape="1">
          <a:blip r:embed="rId4">
            <a:extLst>
              <a:ext uri="{28A0092B-C50C-407E-A947-70E740481C1C}">
                <a14:useLocalDpi xmlns:a14="http://schemas.microsoft.com/office/drawing/2010/main" val="0"/>
              </a:ext>
            </a:extLst>
          </a:blip>
          <a:srcRect l="4920" r="6914"/>
          <a:stretch/>
        </p:blipFill>
        <p:spPr>
          <a:xfrm>
            <a:off x="7014847" y="4292246"/>
            <a:ext cx="2928075" cy="1863707"/>
          </a:xfrm>
          <a:custGeom>
            <a:avLst/>
            <a:gdLst>
              <a:gd name="connsiteX0" fmla="*/ 0 w 2928075"/>
              <a:gd name="connsiteY0" fmla="*/ 0 h 1863707"/>
              <a:gd name="connsiteX1" fmla="*/ 556334 w 2928075"/>
              <a:gd name="connsiteY1" fmla="*/ 0 h 1863707"/>
              <a:gd name="connsiteX2" fmla="*/ 1054107 w 2928075"/>
              <a:gd name="connsiteY2" fmla="*/ 0 h 1863707"/>
              <a:gd name="connsiteX3" fmla="*/ 1581161 w 2928075"/>
              <a:gd name="connsiteY3" fmla="*/ 0 h 1863707"/>
              <a:gd name="connsiteX4" fmla="*/ 2196056 w 2928075"/>
              <a:gd name="connsiteY4" fmla="*/ 0 h 1863707"/>
              <a:gd name="connsiteX5" fmla="*/ 2928075 w 2928075"/>
              <a:gd name="connsiteY5" fmla="*/ 0 h 1863707"/>
              <a:gd name="connsiteX6" fmla="*/ 2928075 w 2928075"/>
              <a:gd name="connsiteY6" fmla="*/ 583962 h 1863707"/>
              <a:gd name="connsiteX7" fmla="*/ 2928075 w 2928075"/>
              <a:gd name="connsiteY7" fmla="*/ 1149286 h 1863707"/>
              <a:gd name="connsiteX8" fmla="*/ 2928075 w 2928075"/>
              <a:gd name="connsiteY8" fmla="*/ 1863707 h 1863707"/>
              <a:gd name="connsiteX9" fmla="*/ 2342460 w 2928075"/>
              <a:gd name="connsiteY9" fmla="*/ 1863707 h 1863707"/>
              <a:gd name="connsiteX10" fmla="*/ 1815407 w 2928075"/>
              <a:gd name="connsiteY10" fmla="*/ 1863707 h 1863707"/>
              <a:gd name="connsiteX11" fmla="*/ 1171230 w 2928075"/>
              <a:gd name="connsiteY11" fmla="*/ 1863707 h 1863707"/>
              <a:gd name="connsiteX12" fmla="*/ 614896 w 2928075"/>
              <a:gd name="connsiteY12" fmla="*/ 1863707 h 1863707"/>
              <a:gd name="connsiteX13" fmla="*/ 0 w 2928075"/>
              <a:gd name="connsiteY13" fmla="*/ 1863707 h 1863707"/>
              <a:gd name="connsiteX14" fmla="*/ 0 w 2928075"/>
              <a:gd name="connsiteY14" fmla="*/ 1223834 h 1863707"/>
              <a:gd name="connsiteX15" fmla="*/ 0 w 2928075"/>
              <a:gd name="connsiteY15" fmla="*/ 621236 h 1863707"/>
              <a:gd name="connsiteX16" fmla="*/ 0 w 2928075"/>
              <a:gd name="connsiteY16" fmla="*/ 0 h 186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8075" h="1863707" fill="none" extrusionOk="0">
                <a:moveTo>
                  <a:pt x="0" y="0"/>
                </a:moveTo>
                <a:cubicBezTo>
                  <a:pt x="275448" y="-22073"/>
                  <a:pt x="292988" y="-14831"/>
                  <a:pt x="556334" y="0"/>
                </a:cubicBezTo>
                <a:cubicBezTo>
                  <a:pt x="819680" y="14831"/>
                  <a:pt x="899439" y="13678"/>
                  <a:pt x="1054107" y="0"/>
                </a:cubicBezTo>
                <a:cubicBezTo>
                  <a:pt x="1208775" y="-13678"/>
                  <a:pt x="1420849" y="-9116"/>
                  <a:pt x="1581161" y="0"/>
                </a:cubicBezTo>
                <a:cubicBezTo>
                  <a:pt x="1741473" y="9116"/>
                  <a:pt x="1972328" y="-29416"/>
                  <a:pt x="2196056" y="0"/>
                </a:cubicBezTo>
                <a:cubicBezTo>
                  <a:pt x="2419784" y="29416"/>
                  <a:pt x="2742490" y="35839"/>
                  <a:pt x="2928075" y="0"/>
                </a:cubicBezTo>
                <a:cubicBezTo>
                  <a:pt x="2900780" y="142495"/>
                  <a:pt x="2937183" y="365301"/>
                  <a:pt x="2928075" y="583962"/>
                </a:cubicBezTo>
                <a:cubicBezTo>
                  <a:pt x="2918967" y="802623"/>
                  <a:pt x="2913056" y="955033"/>
                  <a:pt x="2928075" y="1149286"/>
                </a:cubicBezTo>
                <a:cubicBezTo>
                  <a:pt x="2943094" y="1343539"/>
                  <a:pt x="2959876" y="1694324"/>
                  <a:pt x="2928075" y="1863707"/>
                </a:cubicBezTo>
                <a:cubicBezTo>
                  <a:pt x="2647758" y="1852980"/>
                  <a:pt x="2527739" y="1858991"/>
                  <a:pt x="2342460" y="1863707"/>
                </a:cubicBezTo>
                <a:cubicBezTo>
                  <a:pt x="2157181" y="1868423"/>
                  <a:pt x="2013276" y="1878194"/>
                  <a:pt x="1815407" y="1863707"/>
                </a:cubicBezTo>
                <a:cubicBezTo>
                  <a:pt x="1617538" y="1849220"/>
                  <a:pt x="1374448" y="1875095"/>
                  <a:pt x="1171230" y="1863707"/>
                </a:cubicBezTo>
                <a:cubicBezTo>
                  <a:pt x="968012" y="1852319"/>
                  <a:pt x="733802" y="1876574"/>
                  <a:pt x="614896" y="1863707"/>
                </a:cubicBezTo>
                <a:cubicBezTo>
                  <a:pt x="495990" y="1850840"/>
                  <a:pt x="184134" y="1837237"/>
                  <a:pt x="0" y="1863707"/>
                </a:cubicBezTo>
                <a:cubicBezTo>
                  <a:pt x="26839" y="1684399"/>
                  <a:pt x="-8035" y="1507148"/>
                  <a:pt x="0" y="1223834"/>
                </a:cubicBezTo>
                <a:cubicBezTo>
                  <a:pt x="8035" y="940520"/>
                  <a:pt x="5534" y="854564"/>
                  <a:pt x="0" y="621236"/>
                </a:cubicBezTo>
                <a:cubicBezTo>
                  <a:pt x="-5534" y="387908"/>
                  <a:pt x="507" y="297156"/>
                  <a:pt x="0" y="0"/>
                </a:cubicBezTo>
                <a:close/>
              </a:path>
              <a:path w="2928075" h="1863707" stroke="0" extrusionOk="0">
                <a:moveTo>
                  <a:pt x="0" y="0"/>
                </a:moveTo>
                <a:cubicBezTo>
                  <a:pt x="273442" y="-5669"/>
                  <a:pt x="350144" y="3028"/>
                  <a:pt x="556334" y="0"/>
                </a:cubicBezTo>
                <a:cubicBezTo>
                  <a:pt x="762524" y="-3028"/>
                  <a:pt x="867385" y="-8391"/>
                  <a:pt x="1054107" y="0"/>
                </a:cubicBezTo>
                <a:cubicBezTo>
                  <a:pt x="1240829" y="8391"/>
                  <a:pt x="1521499" y="-8143"/>
                  <a:pt x="1698283" y="0"/>
                </a:cubicBezTo>
                <a:cubicBezTo>
                  <a:pt x="1875067" y="8143"/>
                  <a:pt x="2139650" y="-19636"/>
                  <a:pt x="2254618" y="0"/>
                </a:cubicBezTo>
                <a:cubicBezTo>
                  <a:pt x="2369586" y="19636"/>
                  <a:pt x="2666271" y="-4666"/>
                  <a:pt x="2928075" y="0"/>
                </a:cubicBezTo>
                <a:cubicBezTo>
                  <a:pt x="2943717" y="164304"/>
                  <a:pt x="2900823" y="405384"/>
                  <a:pt x="2928075" y="658510"/>
                </a:cubicBezTo>
                <a:cubicBezTo>
                  <a:pt x="2955328" y="911636"/>
                  <a:pt x="2906132" y="989903"/>
                  <a:pt x="2928075" y="1279745"/>
                </a:cubicBezTo>
                <a:cubicBezTo>
                  <a:pt x="2950018" y="1569587"/>
                  <a:pt x="2902926" y="1633660"/>
                  <a:pt x="2928075" y="1863707"/>
                </a:cubicBezTo>
                <a:cubicBezTo>
                  <a:pt x="2749873" y="1885828"/>
                  <a:pt x="2569752" y="1865976"/>
                  <a:pt x="2401022" y="1863707"/>
                </a:cubicBezTo>
                <a:cubicBezTo>
                  <a:pt x="2232292" y="1861438"/>
                  <a:pt x="2014396" y="1887745"/>
                  <a:pt x="1815407" y="1863707"/>
                </a:cubicBezTo>
                <a:cubicBezTo>
                  <a:pt x="1616418" y="1839669"/>
                  <a:pt x="1441691" y="1864746"/>
                  <a:pt x="1229791" y="1863707"/>
                </a:cubicBezTo>
                <a:cubicBezTo>
                  <a:pt x="1017891" y="1862668"/>
                  <a:pt x="896296" y="1867407"/>
                  <a:pt x="673457" y="1863707"/>
                </a:cubicBezTo>
                <a:cubicBezTo>
                  <a:pt x="450618" y="1860007"/>
                  <a:pt x="290430" y="1868020"/>
                  <a:pt x="0" y="1863707"/>
                </a:cubicBezTo>
                <a:cubicBezTo>
                  <a:pt x="-1009" y="1719618"/>
                  <a:pt x="2582" y="1531097"/>
                  <a:pt x="0" y="1205197"/>
                </a:cubicBezTo>
                <a:cubicBezTo>
                  <a:pt x="-2582" y="879297"/>
                  <a:pt x="-7579" y="763369"/>
                  <a:pt x="0" y="546687"/>
                </a:cubicBezTo>
                <a:cubicBezTo>
                  <a:pt x="7579" y="330005"/>
                  <a:pt x="11842" y="250556"/>
                  <a:pt x="0" y="0"/>
                </a:cubicBezTo>
                <a:close/>
              </a:path>
            </a:pathLst>
          </a:custGeom>
          <a:ln w="57150">
            <a:solidFill>
              <a:schemeClr val="accent5">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16" name="Slide Number Placeholder 15">
            <a:extLst>
              <a:ext uri="{FF2B5EF4-FFF2-40B4-BE49-F238E27FC236}">
                <a16:creationId xmlns:a16="http://schemas.microsoft.com/office/drawing/2014/main" id="{0AC6D70E-A7C1-7764-E3D1-F507CF5CF683}"/>
              </a:ext>
            </a:extLst>
          </p:cNvPr>
          <p:cNvSpPr>
            <a:spLocks noGrp="1"/>
          </p:cNvSpPr>
          <p:nvPr>
            <p:ph type="sldNum" sz="quarter" idx="12"/>
          </p:nvPr>
        </p:nvSpPr>
        <p:spPr>
          <a:xfrm>
            <a:off x="9116993" y="6471268"/>
            <a:ext cx="2743200" cy="365125"/>
          </a:xfrm>
        </p:spPr>
        <p:txBody>
          <a:bodyPr/>
          <a:lstStyle/>
          <a:p>
            <a:fld id="{13892CAB-B738-49B2-9EED-CDCEC12AC3FA}" type="slidenum">
              <a:rPr lang="en-US" smtClean="0"/>
              <a:t>7</a:t>
            </a:fld>
            <a:endParaRPr lang="en-US"/>
          </a:p>
        </p:txBody>
      </p:sp>
    </p:spTree>
    <p:extLst>
      <p:ext uri="{BB962C8B-B14F-4D97-AF65-F5344CB8AC3E}">
        <p14:creationId xmlns:p14="http://schemas.microsoft.com/office/powerpoint/2010/main" val="154085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CB976-A8F0-69B0-636E-DE16F151C25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4C97FDF-033F-C053-6AF3-87D709AB0C59}"/>
              </a:ext>
            </a:extLst>
          </p:cNvPr>
          <p:cNvSpPr txBox="1"/>
          <p:nvPr/>
        </p:nvSpPr>
        <p:spPr>
          <a:xfrm>
            <a:off x="2891025" y="155128"/>
            <a:ext cx="6409950" cy="1400383"/>
          </a:xfrm>
          <a:prstGeom prst="rect">
            <a:avLst/>
          </a:prstGeom>
          <a:noFill/>
        </p:spPr>
        <p:txBody>
          <a:bodyPr wrap="square">
            <a:spAutoFit/>
          </a:bodyPr>
          <a:lstStyle/>
          <a:p>
            <a:pPr marL="0" indent="0" algn="ctr">
              <a:lnSpc>
                <a:spcPts val="5350"/>
              </a:lnSpc>
              <a:buNone/>
            </a:pPr>
            <a:r>
              <a:rPr lang="en-US" sz="4000" b="1" dirty="0">
                <a:solidFill>
                  <a:schemeClr val="tx2"/>
                </a:solidFill>
                <a:latin typeface="Calibri" panose="020F0502020204030204"/>
              </a:rPr>
              <a:t>Measures</a:t>
            </a:r>
          </a:p>
          <a:p>
            <a:pPr algn="ctr"/>
            <a:endParaRPr lang="en-US" sz="4000" b="1" dirty="0">
              <a:solidFill>
                <a:schemeClr val="tx2"/>
              </a:solidFill>
            </a:endParaRPr>
          </a:p>
        </p:txBody>
      </p:sp>
      <p:pic>
        <p:nvPicPr>
          <p:cNvPr id="3" name="Picture 2" descr="A person with a flag">
            <a:extLst>
              <a:ext uri="{FF2B5EF4-FFF2-40B4-BE49-F238E27FC236}">
                <a16:creationId xmlns:a16="http://schemas.microsoft.com/office/drawing/2014/main" id="{CC04D832-75FE-BEBE-E4F7-6FEE39B8BAF5}"/>
              </a:ext>
            </a:extLst>
          </p:cNvPr>
          <p:cNvPicPr>
            <a:picLocks noChangeAspect="1"/>
          </p:cNvPicPr>
          <p:nvPr/>
        </p:nvPicPr>
        <p:blipFill>
          <a:blip r:embed="rId3"/>
          <a:srcRect r="63534"/>
          <a:stretch/>
        </p:blipFill>
        <p:spPr>
          <a:xfrm>
            <a:off x="10687573" y="198416"/>
            <a:ext cx="960950" cy="863021"/>
          </a:xfrm>
          <a:prstGeom prst="rect">
            <a:avLst/>
          </a:prstGeom>
        </p:spPr>
      </p:pic>
      <p:pic>
        <p:nvPicPr>
          <p:cNvPr id="4" name="Picture 3" descr="A person with a flag">
            <a:extLst>
              <a:ext uri="{FF2B5EF4-FFF2-40B4-BE49-F238E27FC236}">
                <a16:creationId xmlns:a16="http://schemas.microsoft.com/office/drawing/2014/main" id="{BEA49ADF-678B-4DDB-9DD4-D9A8F0555694}"/>
              </a:ext>
            </a:extLst>
          </p:cNvPr>
          <p:cNvPicPr>
            <a:picLocks noChangeAspect="1"/>
          </p:cNvPicPr>
          <p:nvPr/>
        </p:nvPicPr>
        <p:blipFill>
          <a:blip r:embed="rId3"/>
          <a:srcRect l="54220"/>
          <a:stretch/>
        </p:blipFill>
        <p:spPr>
          <a:xfrm>
            <a:off x="347776" y="126776"/>
            <a:ext cx="1091858" cy="707886"/>
          </a:xfrm>
          <a:prstGeom prst="rect">
            <a:avLst/>
          </a:prstGeom>
        </p:spPr>
      </p:pic>
      <p:pic>
        <p:nvPicPr>
          <p:cNvPr id="19" name="Picture 18">
            <a:extLst>
              <a:ext uri="{FF2B5EF4-FFF2-40B4-BE49-F238E27FC236}">
                <a16:creationId xmlns:a16="http://schemas.microsoft.com/office/drawing/2014/main" id="{D3168D9A-5450-9E82-F891-2A494BF079E5}"/>
              </a:ext>
            </a:extLst>
          </p:cNvPr>
          <p:cNvPicPr>
            <a:picLocks noChangeAspect="1"/>
          </p:cNvPicPr>
          <p:nvPr/>
        </p:nvPicPr>
        <p:blipFill>
          <a:blip r:embed="rId4"/>
          <a:stretch>
            <a:fillRect/>
          </a:stretch>
        </p:blipFill>
        <p:spPr>
          <a:xfrm>
            <a:off x="7067361" y="1202288"/>
            <a:ext cx="4467225" cy="3741397"/>
          </a:xfrm>
          <a:prstGeom prst="rect">
            <a:avLst/>
          </a:prstGeom>
        </p:spPr>
      </p:pic>
      <p:sp>
        <p:nvSpPr>
          <p:cNvPr id="25" name="Rectangle 4">
            <a:extLst>
              <a:ext uri="{FF2B5EF4-FFF2-40B4-BE49-F238E27FC236}">
                <a16:creationId xmlns:a16="http://schemas.microsoft.com/office/drawing/2014/main" id="{0A7258FB-F5B2-EECA-2053-D0E83AF5B5A9}"/>
              </a:ext>
            </a:extLst>
          </p:cNvPr>
          <p:cNvSpPr>
            <a:spLocks noChangeArrowheads="1"/>
          </p:cNvSpPr>
          <p:nvPr/>
        </p:nvSpPr>
        <p:spPr bwMode="auto">
          <a:xfrm>
            <a:off x="0" y="-128462"/>
            <a:ext cx="12149337" cy="3026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26">
            <a:extLst>
              <a:ext uri="{FF2B5EF4-FFF2-40B4-BE49-F238E27FC236}">
                <a16:creationId xmlns:a16="http://schemas.microsoft.com/office/drawing/2014/main" id="{5D20EED6-9320-517E-D8D8-8698D9B96221}"/>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s </a:t>
            </a:r>
          </a:p>
        </p:txBody>
      </p:sp>
      <p:sp>
        <p:nvSpPr>
          <p:cNvPr id="33" name="TextBox 32">
            <a:extLst>
              <a:ext uri="{FF2B5EF4-FFF2-40B4-BE49-F238E27FC236}">
                <a16:creationId xmlns:a16="http://schemas.microsoft.com/office/drawing/2014/main" id="{E47830CC-4444-9584-7590-3C641DDC0F4C}"/>
              </a:ext>
            </a:extLst>
          </p:cNvPr>
          <p:cNvSpPr txBox="1"/>
          <p:nvPr/>
        </p:nvSpPr>
        <p:spPr>
          <a:xfrm>
            <a:off x="741681" y="1481199"/>
            <a:ext cx="5527040" cy="3462486"/>
          </a:xfrm>
          <a:prstGeom prst="rect">
            <a:avLst/>
          </a:prstGeom>
          <a:noFill/>
        </p:spPr>
        <p:txBody>
          <a:bodyPr wrap="square" rtlCol="0">
            <a:spAutoFit/>
          </a:bodyPr>
          <a:lstStyle/>
          <a:p>
            <a:r>
              <a:rPr lang="en-GB" b="0" i="0" dirty="0">
                <a:solidFill>
                  <a:srgbClr val="404040"/>
                </a:solidFill>
                <a:effectLst/>
                <a:latin typeface="DeepSeek-CJK-patch"/>
              </a:rPr>
              <a:t>Core Metrics for Data-Driven Decisions“</a:t>
            </a:r>
          </a:p>
          <a:p>
            <a:endParaRPr lang="en-GB" dirty="0">
              <a:solidFill>
                <a:srgbClr val="404040"/>
              </a:solidFill>
              <a:latin typeface="DeepSeek-CJK-patch"/>
            </a:endParaRPr>
          </a:p>
          <a:p>
            <a:pPr algn="l">
              <a:lnSpc>
                <a:spcPts val="2143"/>
              </a:lnSpc>
              <a:spcBef>
                <a:spcPts val="1029"/>
              </a:spcBef>
              <a:spcAft>
                <a:spcPts val="1029"/>
              </a:spcAft>
              <a:buNone/>
            </a:pPr>
            <a:r>
              <a:rPr lang="en-GB" b="1" i="0" dirty="0">
                <a:solidFill>
                  <a:srgbClr val="404040"/>
                </a:solidFill>
                <a:effectLst/>
                <a:latin typeface="DeepSeek-CJK-patch"/>
              </a:rPr>
              <a:t>Why They Matter</a:t>
            </a:r>
            <a:r>
              <a:rPr lang="en-GB" b="0" i="0" dirty="0">
                <a:solidFill>
                  <a:srgbClr val="404040"/>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GB" b="0" i="0" dirty="0">
                <a:solidFill>
                  <a:srgbClr val="404040"/>
                </a:solidFill>
                <a:effectLst/>
                <a:latin typeface="DeepSeek-CJK-patch"/>
              </a:rPr>
              <a:t>Turn raw data into </a:t>
            </a:r>
            <a:r>
              <a:rPr lang="en-GB" b="1" i="0" dirty="0">
                <a:solidFill>
                  <a:srgbClr val="404040"/>
                </a:solidFill>
                <a:effectLst/>
                <a:latin typeface="DeepSeek-CJK-patch"/>
              </a:rPr>
              <a:t>actionable business insights</a:t>
            </a:r>
            <a:r>
              <a:rPr lang="en-GB"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en-GB" b="0" i="0" dirty="0">
                <a:solidFill>
                  <a:srgbClr val="404040"/>
                </a:solidFill>
                <a:effectLst/>
                <a:latin typeface="DeepSeek-CJK-patch"/>
              </a:rPr>
              <a:t>Enable </a:t>
            </a:r>
            <a:r>
              <a:rPr lang="en-GB" b="1" i="0" dirty="0">
                <a:solidFill>
                  <a:srgbClr val="404040"/>
                </a:solidFill>
                <a:effectLst/>
                <a:latin typeface="DeepSeek-CJK-patch"/>
              </a:rPr>
              <a:t>apples-to-apples comparisons</a:t>
            </a:r>
            <a:r>
              <a:rPr lang="en-GB" b="0" i="0" dirty="0">
                <a:solidFill>
                  <a:srgbClr val="404040"/>
                </a:solidFill>
                <a:effectLst/>
                <a:latin typeface="DeepSeek-CJK-patch"/>
              </a:rPr>
              <a:t> (YoY, MoM).</a:t>
            </a:r>
          </a:p>
          <a:p>
            <a:pPr algn="l">
              <a:lnSpc>
                <a:spcPts val="2143"/>
              </a:lnSpc>
              <a:spcBef>
                <a:spcPts val="1029"/>
              </a:spcBef>
              <a:spcAft>
                <a:spcPts val="1029"/>
              </a:spcAft>
              <a:buNone/>
            </a:pPr>
            <a:r>
              <a:rPr lang="en-GB" b="1" i="0" dirty="0">
                <a:solidFill>
                  <a:srgbClr val="404040"/>
                </a:solidFill>
                <a:effectLst/>
                <a:latin typeface="DeepSeek-CJK-patch"/>
              </a:rPr>
              <a:t>Visual Suggestion</a:t>
            </a:r>
            <a:r>
              <a:rPr lang="en-GB" b="0" i="0" dirty="0">
                <a:solidFill>
                  <a:srgbClr val="404040"/>
                </a:solidFill>
                <a:effectLst/>
                <a:latin typeface="DeepSeek-CJK-patch"/>
              </a:rPr>
              <a:t>:</a:t>
            </a:r>
          </a:p>
          <a:p>
            <a:pPr algn="l">
              <a:lnSpc>
                <a:spcPts val="2143"/>
              </a:lnSpc>
              <a:spcBef>
                <a:spcPts val="1029"/>
              </a:spcBef>
              <a:spcAft>
                <a:spcPts val="1029"/>
              </a:spcAft>
              <a:buFont typeface="Arial" panose="020B0604020202020204" pitchFamily="34" charset="0"/>
              <a:buChar char="•"/>
            </a:pPr>
            <a:r>
              <a:rPr lang="en-GB" b="1" i="0" dirty="0">
                <a:solidFill>
                  <a:srgbClr val="404040"/>
                </a:solidFill>
                <a:effectLst/>
                <a:latin typeface="DeepSeek-CJK-patch"/>
              </a:rPr>
              <a:t>Dashboard snippet</a:t>
            </a:r>
            <a:r>
              <a:rPr lang="en-GB" b="0" i="0" dirty="0">
                <a:solidFill>
                  <a:srgbClr val="404040"/>
                </a:solidFill>
                <a:effectLst/>
                <a:latin typeface="DeepSeek-CJK-patch"/>
              </a:rPr>
              <a:t> with these measures highlighted.</a:t>
            </a:r>
          </a:p>
          <a:p>
            <a:endParaRPr lang="en-GB" dirty="0"/>
          </a:p>
        </p:txBody>
      </p:sp>
    </p:spTree>
    <p:extLst>
      <p:ext uri="{BB962C8B-B14F-4D97-AF65-F5344CB8AC3E}">
        <p14:creationId xmlns:p14="http://schemas.microsoft.com/office/powerpoint/2010/main" val="3560002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FEF31E-EDC0-E5CE-3AE3-BCF753DA0B0B}"/>
              </a:ext>
            </a:extLst>
          </p:cNvPr>
          <p:cNvSpPr/>
          <p:nvPr/>
        </p:nvSpPr>
        <p:spPr>
          <a:xfrm flipH="1">
            <a:off x="331807" y="177864"/>
            <a:ext cx="11528386" cy="6234511"/>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tx1"/>
              </a:solidFill>
              <a:latin typeface="+mj-lt"/>
              <a:ea typeface="Gagalin"/>
              <a:cs typeface="Gagalin"/>
              <a:sym typeface="Gagalin"/>
            </a:endParaRPr>
          </a:p>
        </p:txBody>
      </p:sp>
      <p:sp>
        <p:nvSpPr>
          <p:cNvPr id="12" name="Rectangle 11">
            <a:extLst>
              <a:ext uri="{FF2B5EF4-FFF2-40B4-BE49-F238E27FC236}">
                <a16:creationId xmlns:a16="http://schemas.microsoft.com/office/drawing/2014/main" id="{B8137999-B56A-85FA-2E9C-E816E171F791}"/>
              </a:ext>
            </a:extLst>
          </p:cNvPr>
          <p:cNvSpPr/>
          <p:nvPr/>
        </p:nvSpPr>
        <p:spPr>
          <a:xfrm>
            <a:off x="432270" y="907463"/>
            <a:ext cx="11327457" cy="3085804"/>
          </a:xfrm>
          <a:prstGeom prst="rect">
            <a:avLst/>
          </a:prstGeom>
          <a:noFill/>
          <a:ln w="63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accent5">
                  <a:lumMod val="50000"/>
                </a:schemeClr>
              </a:solidFill>
            </a:endParaRPr>
          </a:p>
        </p:txBody>
      </p:sp>
      <p:cxnSp>
        <p:nvCxnSpPr>
          <p:cNvPr id="13" name="Straight Connector 12">
            <a:extLst>
              <a:ext uri="{FF2B5EF4-FFF2-40B4-BE49-F238E27FC236}">
                <a16:creationId xmlns:a16="http://schemas.microsoft.com/office/drawing/2014/main" id="{1092F067-B6AA-FCF2-9CBB-F628E2829B15}"/>
              </a:ext>
            </a:extLst>
          </p:cNvPr>
          <p:cNvCxnSpPr>
            <a:cxnSpLocks/>
            <a:endCxn id="12" idx="2"/>
          </p:cNvCxnSpPr>
          <p:nvPr/>
        </p:nvCxnSpPr>
        <p:spPr>
          <a:xfrm flipH="1">
            <a:off x="6095999" y="907463"/>
            <a:ext cx="1" cy="3085804"/>
          </a:xfrm>
          <a:prstGeom prst="line">
            <a:avLst/>
          </a:prstGeom>
          <a:ln w="63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2EC33DF-C7F5-EA77-5CF3-58331313CA3B}"/>
              </a:ext>
            </a:extLst>
          </p:cNvPr>
          <p:cNvSpPr txBox="1"/>
          <p:nvPr/>
        </p:nvSpPr>
        <p:spPr>
          <a:xfrm>
            <a:off x="382037" y="1011508"/>
            <a:ext cx="5366641" cy="2092881"/>
          </a:xfrm>
          <a:prstGeom prst="rect">
            <a:avLst/>
          </a:prstGeom>
          <a:noFill/>
        </p:spPr>
        <p:txBody>
          <a:bodyPr wrap="square">
            <a:spAutoFit/>
          </a:bodyPr>
          <a:lstStyle/>
          <a:p>
            <a:pPr fontAlgn="base"/>
            <a:r>
              <a:rPr lang="en-US" sz="2500" b="1" dirty="0">
                <a:solidFill>
                  <a:schemeClr val="accent5">
                    <a:lumMod val="50000"/>
                  </a:schemeClr>
                </a:solidFill>
                <a:latin typeface="Kanit Light"/>
              </a:rPr>
              <a:t>Decoherence: </a:t>
            </a:r>
          </a:p>
          <a:p>
            <a:pPr fontAlgn="base"/>
            <a:endParaRPr lang="ar-EG" sz="2500" b="1" dirty="0">
              <a:latin typeface="Kanit Light"/>
            </a:endParaRPr>
          </a:p>
          <a:p>
            <a:pPr algn="just" fontAlgn="base"/>
            <a:r>
              <a:rPr lang="en-US" sz="2000" dirty="0">
                <a:solidFill>
                  <a:schemeClr val="accent5">
                    <a:lumMod val="50000"/>
                  </a:schemeClr>
                </a:solidFill>
                <a:latin typeface="Martel Sans"/>
              </a:rPr>
              <a:t>Decoherence is the process in which quantum particles and systems can decay, collapse or change, converting into single states measurable by classical physics.</a:t>
            </a:r>
          </a:p>
        </p:txBody>
      </p:sp>
      <p:sp>
        <p:nvSpPr>
          <p:cNvPr id="17" name="TextBox 16">
            <a:extLst>
              <a:ext uri="{FF2B5EF4-FFF2-40B4-BE49-F238E27FC236}">
                <a16:creationId xmlns:a16="http://schemas.microsoft.com/office/drawing/2014/main" id="{6F4E44B6-D42F-BAED-4390-312ED74AEB8C}"/>
              </a:ext>
            </a:extLst>
          </p:cNvPr>
          <p:cNvSpPr txBox="1"/>
          <p:nvPr/>
        </p:nvSpPr>
        <p:spPr>
          <a:xfrm>
            <a:off x="6146233" y="1011508"/>
            <a:ext cx="5546197" cy="3016210"/>
          </a:xfrm>
          <a:prstGeom prst="rect">
            <a:avLst/>
          </a:prstGeom>
          <a:noFill/>
        </p:spPr>
        <p:txBody>
          <a:bodyPr wrap="square">
            <a:spAutoFit/>
          </a:bodyPr>
          <a:lstStyle/>
          <a:p>
            <a:pPr fontAlgn="base"/>
            <a:r>
              <a:rPr lang="en-US" sz="2500" b="1" dirty="0">
                <a:solidFill>
                  <a:schemeClr val="accent5">
                    <a:lumMod val="50000"/>
                  </a:schemeClr>
                </a:solidFill>
                <a:latin typeface="Kanit Light"/>
              </a:rPr>
              <a:t>Interference</a:t>
            </a:r>
            <a:r>
              <a:rPr lang="en-US" sz="2500" b="1" dirty="0">
                <a:latin typeface="Kanit Light"/>
              </a:rPr>
              <a:t>: </a:t>
            </a:r>
          </a:p>
          <a:p>
            <a:pPr fontAlgn="base"/>
            <a:endParaRPr lang="ar-EG" sz="2500" b="1" dirty="0">
              <a:latin typeface="Kanit Light"/>
            </a:endParaRPr>
          </a:p>
          <a:p>
            <a:pPr algn="just" fontAlgn="base"/>
            <a:r>
              <a:rPr lang="en-US" sz="2000" dirty="0">
                <a:solidFill>
                  <a:schemeClr val="accent5">
                    <a:lumMod val="50000"/>
                  </a:schemeClr>
                </a:solidFill>
                <a:latin typeface="Martel Sans"/>
              </a:rPr>
              <a:t>is a phenomenon in quantum mechanics that arises from the wave-like nature of quantum particles such as electrons or photons. When a particle is in a superposition of multiple states, these states can interfere with each other leading to constructive or destructive interference and produce more and less likely probabilities.</a:t>
            </a:r>
          </a:p>
        </p:txBody>
      </p:sp>
      <p:pic>
        <p:nvPicPr>
          <p:cNvPr id="19" name="Picture 18">
            <a:extLst>
              <a:ext uri="{FF2B5EF4-FFF2-40B4-BE49-F238E27FC236}">
                <a16:creationId xmlns:a16="http://schemas.microsoft.com/office/drawing/2014/main" id="{104F4CBC-DD38-78D4-3F03-CB200B5BD5C6}"/>
              </a:ext>
            </a:extLst>
          </p:cNvPr>
          <p:cNvPicPr>
            <a:picLocks noChangeAspect="1"/>
          </p:cNvPicPr>
          <p:nvPr/>
        </p:nvPicPr>
        <p:blipFill rotWithShape="1">
          <a:blip r:embed="rId2">
            <a:extLst>
              <a:ext uri="{28A0092B-C50C-407E-A947-70E740481C1C}">
                <a14:useLocalDpi xmlns:a14="http://schemas.microsoft.com/office/drawing/2010/main" val="0"/>
              </a:ext>
            </a:extLst>
          </a:blip>
          <a:srcRect l="-527" t="-2034" r="16351" b="2034"/>
          <a:stretch/>
        </p:blipFill>
        <p:spPr>
          <a:xfrm>
            <a:off x="7325177" y="4319306"/>
            <a:ext cx="2756373" cy="1837582"/>
          </a:xfrm>
          <a:custGeom>
            <a:avLst/>
            <a:gdLst>
              <a:gd name="connsiteX0" fmla="*/ 0 w 2756373"/>
              <a:gd name="connsiteY0" fmla="*/ 0 h 1837582"/>
              <a:gd name="connsiteX1" fmla="*/ 744221 w 2756373"/>
              <a:gd name="connsiteY1" fmla="*/ 0 h 1837582"/>
              <a:gd name="connsiteX2" fmla="*/ 1460878 w 2756373"/>
              <a:gd name="connsiteY2" fmla="*/ 0 h 1837582"/>
              <a:gd name="connsiteX3" fmla="*/ 2756373 w 2756373"/>
              <a:gd name="connsiteY3" fmla="*/ 0 h 1837582"/>
              <a:gd name="connsiteX4" fmla="*/ 2756373 w 2756373"/>
              <a:gd name="connsiteY4" fmla="*/ 557400 h 1837582"/>
              <a:gd name="connsiteX5" fmla="*/ 2756373 w 2756373"/>
              <a:gd name="connsiteY5" fmla="*/ 1206679 h 1837582"/>
              <a:gd name="connsiteX6" fmla="*/ 2756373 w 2756373"/>
              <a:gd name="connsiteY6" fmla="*/ 1837582 h 1837582"/>
              <a:gd name="connsiteX7" fmla="*/ 2122407 w 2756373"/>
              <a:gd name="connsiteY7" fmla="*/ 1837582 h 1837582"/>
              <a:gd name="connsiteX8" fmla="*/ 1460878 w 2756373"/>
              <a:gd name="connsiteY8" fmla="*/ 1837582 h 1837582"/>
              <a:gd name="connsiteX9" fmla="*/ 854476 w 2756373"/>
              <a:gd name="connsiteY9" fmla="*/ 1837582 h 1837582"/>
              <a:gd name="connsiteX10" fmla="*/ 0 w 2756373"/>
              <a:gd name="connsiteY10" fmla="*/ 1837582 h 1837582"/>
              <a:gd name="connsiteX11" fmla="*/ 0 w 2756373"/>
              <a:gd name="connsiteY11" fmla="*/ 1206679 h 1837582"/>
              <a:gd name="connsiteX12" fmla="*/ 0 w 2756373"/>
              <a:gd name="connsiteY12" fmla="*/ 649279 h 1837582"/>
              <a:gd name="connsiteX13" fmla="*/ 0 w 2756373"/>
              <a:gd name="connsiteY13" fmla="*/ 0 h 18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6373" h="1837582" fill="none" extrusionOk="0">
                <a:moveTo>
                  <a:pt x="0" y="0"/>
                </a:moveTo>
                <a:cubicBezTo>
                  <a:pt x="173952" y="7545"/>
                  <a:pt x="528865" y="16122"/>
                  <a:pt x="744221" y="0"/>
                </a:cubicBezTo>
                <a:cubicBezTo>
                  <a:pt x="959577" y="-16122"/>
                  <a:pt x="1257521" y="19328"/>
                  <a:pt x="1460878" y="0"/>
                </a:cubicBezTo>
                <a:cubicBezTo>
                  <a:pt x="1664235" y="-19328"/>
                  <a:pt x="2496400" y="10442"/>
                  <a:pt x="2756373" y="0"/>
                </a:cubicBezTo>
                <a:cubicBezTo>
                  <a:pt x="2770430" y="197574"/>
                  <a:pt x="2765120" y="306289"/>
                  <a:pt x="2756373" y="557400"/>
                </a:cubicBezTo>
                <a:cubicBezTo>
                  <a:pt x="2747626" y="808511"/>
                  <a:pt x="2733429" y="1074164"/>
                  <a:pt x="2756373" y="1206679"/>
                </a:cubicBezTo>
                <a:cubicBezTo>
                  <a:pt x="2779317" y="1339194"/>
                  <a:pt x="2776012" y="1646759"/>
                  <a:pt x="2756373" y="1837582"/>
                </a:cubicBezTo>
                <a:cubicBezTo>
                  <a:pt x="2457598" y="1842925"/>
                  <a:pt x="2381367" y="1825044"/>
                  <a:pt x="2122407" y="1837582"/>
                </a:cubicBezTo>
                <a:cubicBezTo>
                  <a:pt x="1863447" y="1850120"/>
                  <a:pt x="1784719" y="1849548"/>
                  <a:pt x="1460878" y="1837582"/>
                </a:cubicBezTo>
                <a:cubicBezTo>
                  <a:pt x="1137037" y="1825616"/>
                  <a:pt x="1031371" y="1835977"/>
                  <a:pt x="854476" y="1837582"/>
                </a:cubicBezTo>
                <a:cubicBezTo>
                  <a:pt x="677581" y="1839187"/>
                  <a:pt x="190717" y="1848576"/>
                  <a:pt x="0" y="1837582"/>
                </a:cubicBezTo>
                <a:cubicBezTo>
                  <a:pt x="-28116" y="1594919"/>
                  <a:pt x="11743" y="1399591"/>
                  <a:pt x="0" y="1206679"/>
                </a:cubicBezTo>
                <a:cubicBezTo>
                  <a:pt x="-11743" y="1013767"/>
                  <a:pt x="-13697" y="925994"/>
                  <a:pt x="0" y="649279"/>
                </a:cubicBezTo>
                <a:cubicBezTo>
                  <a:pt x="13697" y="372564"/>
                  <a:pt x="31105" y="132163"/>
                  <a:pt x="0" y="0"/>
                </a:cubicBezTo>
                <a:close/>
              </a:path>
              <a:path w="2756373" h="1837582" stroke="0" extrusionOk="0">
                <a:moveTo>
                  <a:pt x="0" y="0"/>
                </a:moveTo>
                <a:cubicBezTo>
                  <a:pt x="162931" y="-14205"/>
                  <a:pt x="433937" y="14542"/>
                  <a:pt x="661530" y="0"/>
                </a:cubicBezTo>
                <a:cubicBezTo>
                  <a:pt x="889123" y="-14542"/>
                  <a:pt x="1099644" y="-25576"/>
                  <a:pt x="1267932" y="0"/>
                </a:cubicBezTo>
                <a:cubicBezTo>
                  <a:pt x="1436220" y="25576"/>
                  <a:pt x="1860157" y="14836"/>
                  <a:pt x="2012152" y="0"/>
                </a:cubicBezTo>
                <a:cubicBezTo>
                  <a:pt x="2164147" y="-14836"/>
                  <a:pt x="2458525" y="10242"/>
                  <a:pt x="2756373" y="0"/>
                </a:cubicBezTo>
                <a:cubicBezTo>
                  <a:pt x="2784084" y="143332"/>
                  <a:pt x="2739182" y="344460"/>
                  <a:pt x="2756373" y="594152"/>
                </a:cubicBezTo>
                <a:cubicBezTo>
                  <a:pt x="2773564" y="843844"/>
                  <a:pt x="2739378" y="928040"/>
                  <a:pt x="2756373" y="1169927"/>
                </a:cubicBezTo>
                <a:cubicBezTo>
                  <a:pt x="2773368" y="1411815"/>
                  <a:pt x="2743193" y="1539201"/>
                  <a:pt x="2756373" y="1837582"/>
                </a:cubicBezTo>
                <a:cubicBezTo>
                  <a:pt x="2504838" y="1805029"/>
                  <a:pt x="2288093" y="1852977"/>
                  <a:pt x="2067280" y="1837582"/>
                </a:cubicBezTo>
                <a:cubicBezTo>
                  <a:pt x="1846467" y="1822187"/>
                  <a:pt x="1699324" y="1867033"/>
                  <a:pt x="1460878" y="1837582"/>
                </a:cubicBezTo>
                <a:cubicBezTo>
                  <a:pt x="1222432" y="1808131"/>
                  <a:pt x="914719" y="1861654"/>
                  <a:pt x="771784" y="1837582"/>
                </a:cubicBezTo>
                <a:cubicBezTo>
                  <a:pt x="628849" y="1813510"/>
                  <a:pt x="264049" y="1804266"/>
                  <a:pt x="0" y="1837582"/>
                </a:cubicBezTo>
                <a:cubicBezTo>
                  <a:pt x="-17785" y="1665102"/>
                  <a:pt x="-26692" y="1469574"/>
                  <a:pt x="0" y="1243430"/>
                </a:cubicBezTo>
                <a:cubicBezTo>
                  <a:pt x="26692" y="1017286"/>
                  <a:pt x="23128" y="900382"/>
                  <a:pt x="0" y="649279"/>
                </a:cubicBezTo>
                <a:cubicBezTo>
                  <a:pt x="-23128" y="398176"/>
                  <a:pt x="15613" y="253737"/>
                  <a:pt x="0" y="0"/>
                </a:cubicBezTo>
                <a:close/>
              </a:path>
            </a:pathLst>
          </a:custGeom>
          <a:ln w="57150">
            <a:solidFill>
              <a:schemeClr val="accent5">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24" name="Picture 23">
            <a:extLst>
              <a:ext uri="{FF2B5EF4-FFF2-40B4-BE49-F238E27FC236}">
                <a16:creationId xmlns:a16="http://schemas.microsoft.com/office/drawing/2014/main" id="{6F58FBE0-342E-BBC1-32C1-0C185C73FF06}"/>
              </a:ext>
            </a:extLst>
          </p:cNvPr>
          <p:cNvPicPr>
            <a:picLocks noChangeAspect="1"/>
          </p:cNvPicPr>
          <p:nvPr/>
        </p:nvPicPr>
        <p:blipFill>
          <a:blip r:embed="rId3">
            <a:extLst>
              <a:ext uri="{28A0092B-C50C-407E-A947-70E740481C1C}">
                <a14:useLocalDpi xmlns:a14="http://schemas.microsoft.com/office/drawing/2010/main" val="0"/>
              </a:ext>
            </a:extLst>
          </a:blip>
          <a:srcRect l="20379" t="32514" r="20697" b="28278"/>
          <a:stretch/>
        </p:blipFill>
        <p:spPr>
          <a:xfrm>
            <a:off x="1684525" y="4319306"/>
            <a:ext cx="2761663" cy="1837582"/>
          </a:xfrm>
          <a:custGeom>
            <a:avLst/>
            <a:gdLst>
              <a:gd name="connsiteX0" fmla="*/ 0 w 2761663"/>
              <a:gd name="connsiteY0" fmla="*/ 0 h 1837582"/>
              <a:gd name="connsiteX1" fmla="*/ 745649 w 2761663"/>
              <a:gd name="connsiteY1" fmla="*/ 0 h 1837582"/>
              <a:gd name="connsiteX2" fmla="*/ 1463681 w 2761663"/>
              <a:gd name="connsiteY2" fmla="*/ 0 h 1837582"/>
              <a:gd name="connsiteX3" fmla="*/ 2761663 w 2761663"/>
              <a:gd name="connsiteY3" fmla="*/ 0 h 1837582"/>
              <a:gd name="connsiteX4" fmla="*/ 2761663 w 2761663"/>
              <a:gd name="connsiteY4" fmla="*/ 557400 h 1837582"/>
              <a:gd name="connsiteX5" fmla="*/ 2761663 w 2761663"/>
              <a:gd name="connsiteY5" fmla="*/ 1206679 h 1837582"/>
              <a:gd name="connsiteX6" fmla="*/ 2761663 w 2761663"/>
              <a:gd name="connsiteY6" fmla="*/ 1837582 h 1837582"/>
              <a:gd name="connsiteX7" fmla="*/ 2126481 w 2761663"/>
              <a:gd name="connsiteY7" fmla="*/ 1837582 h 1837582"/>
              <a:gd name="connsiteX8" fmla="*/ 1463681 w 2761663"/>
              <a:gd name="connsiteY8" fmla="*/ 1837582 h 1837582"/>
              <a:gd name="connsiteX9" fmla="*/ 856116 w 2761663"/>
              <a:gd name="connsiteY9" fmla="*/ 1837582 h 1837582"/>
              <a:gd name="connsiteX10" fmla="*/ 0 w 2761663"/>
              <a:gd name="connsiteY10" fmla="*/ 1837582 h 1837582"/>
              <a:gd name="connsiteX11" fmla="*/ 0 w 2761663"/>
              <a:gd name="connsiteY11" fmla="*/ 1206679 h 1837582"/>
              <a:gd name="connsiteX12" fmla="*/ 0 w 2761663"/>
              <a:gd name="connsiteY12" fmla="*/ 649279 h 1837582"/>
              <a:gd name="connsiteX13" fmla="*/ 0 w 2761663"/>
              <a:gd name="connsiteY13" fmla="*/ 0 h 18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1663" h="1837582" fill="none" extrusionOk="0">
                <a:moveTo>
                  <a:pt x="0" y="0"/>
                </a:moveTo>
                <a:cubicBezTo>
                  <a:pt x="232488" y="-17874"/>
                  <a:pt x="438099" y="-36413"/>
                  <a:pt x="745649" y="0"/>
                </a:cubicBezTo>
                <a:cubicBezTo>
                  <a:pt x="1053199" y="36413"/>
                  <a:pt x="1228076" y="-14957"/>
                  <a:pt x="1463681" y="0"/>
                </a:cubicBezTo>
                <a:cubicBezTo>
                  <a:pt x="1699286" y="14957"/>
                  <a:pt x="2352375" y="28990"/>
                  <a:pt x="2761663" y="0"/>
                </a:cubicBezTo>
                <a:cubicBezTo>
                  <a:pt x="2775720" y="197574"/>
                  <a:pt x="2770410" y="306289"/>
                  <a:pt x="2761663" y="557400"/>
                </a:cubicBezTo>
                <a:cubicBezTo>
                  <a:pt x="2752916" y="808511"/>
                  <a:pt x="2738719" y="1074164"/>
                  <a:pt x="2761663" y="1206679"/>
                </a:cubicBezTo>
                <a:cubicBezTo>
                  <a:pt x="2784607" y="1339194"/>
                  <a:pt x="2781302" y="1646759"/>
                  <a:pt x="2761663" y="1837582"/>
                </a:cubicBezTo>
                <a:cubicBezTo>
                  <a:pt x="2460230" y="1820445"/>
                  <a:pt x="2339773" y="1864608"/>
                  <a:pt x="2126481" y="1837582"/>
                </a:cubicBezTo>
                <a:cubicBezTo>
                  <a:pt x="1913189" y="1810556"/>
                  <a:pt x="1640591" y="1856295"/>
                  <a:pt x="1463681" y="1837582"/>
                </a:cubicBezTo>
                <a:cubicBezTo>
                  <a:pt x="1286771" y="1818869"/>
                  <a:pt x="1058176" y="1831724"/>
                  <a:pt x="856116" y="1837582"/>
                </a:cubicBezTo>
                <a:cubicBezTo>
                  <a:pt x="654056" y="1843440"/>
                  <a:pt x="269458" y="1805931"/>
                  <a:pt x="0" y="1837582"/>
                </a:cubicBezTo>
                <a:cubicBezTo>
                  <a:pt x="-28116" y="1594919"/>
                  <a:pt x="11743" y="1399591"/>
                  <a:pt x="0" y="1206679"/>
                </a:cubicBezTo>
                <a:cubicBezTo>
                  <a:pt x="-11743" y="1013767"/>
                  <a:pt x="-13697" y="925994"/>
                  <a:pt x="0" y="649279"/>
                </a:cubicBezTo>
                <a:cubicBezTo>
                  <a:pt x="13697" y="372564"/>
                  <a:pt x="31105" y="132163"/>
                  <a:pt x="0" y="0"/>
                </a:cubicBezTo>
                <a:close/>
              </a:path>
              <a:path w="2761663" h="1837582" stroke="0" extrusionOk="0">
                <a:moveTo>
                  <a:pt x="0" y="0"/>
                </a:moveTo>
                <a:cubicBezTo>
                  <a:pt x="155812" y="-1082"/>
                  <a:pt x="511795" y="2311"/>
                  <a:pt x="662799" y="0"/>
                </a:cubicBezTo>
                <a:cubicBezTo>
                  <a:pt x="813803" y="-2311"/>
                  <a:pt x="972606" y="-14264"/>
                  <a:pt x="1270365" y="0"/>
                </a:cubicBezTo>
                <a:cubicBezTo>
                  <a:pt x="1568124" y="14264"/>
                  <a:pt x="1832610" y="-16758"/>
                  <a:pt x="2016014" y="0"/>
                </a:cubicBezTo>
                <a:cubicBezTo>
                  <a:pt x="2199418" y="16758"/>
                  <a:pt x="2392837" y="-10250"/>
                  <a:pt x="2761663" y="0"/>
                </a:cubicBezTo>
                <a:cubicBezTo>
                  <a:pt x="2789374" y="143332"/>
                  <a:pt x="2744472" y="344460"/>
                  <a:pt x="2761663" y="594152"/>
                </a:cubicBezTo>
                <a:cubicBezTo>
                  <a:pt x="2778854" y="843844"/>
                  <a:pt x="2744668" y="928040"/>
                  <a:pt x="2761663" y="1169927"/>
                </a:cubicBezTo>
                <a:cubicBezTo>
                  <a:pt x="2778658" y="1411815"/>
                  <a:pt x="2748483" y="1539201"/>
                  <a:pt x="2761663" y="1837582"/>
                </a:cubicBezTo>
                <a:cubicBezTo>
                  <a:pt x="2587366" y="1845204"/>
                  <a:pt x="2216171" y="1826794"/>
                  <a:pt x="2071247" y="1837582"/>
                </a:cubicBezTo>
                <a:cubicBezTo>
                  <a:pt x="1926323" y="1848370"/>
                  <a:pt x="1659127" y="1807396"/>
                  <a:pt x="1463681" y="1837582"/>
                </a:cubicBezTo>
                <a:cubicBezTo>
                  <a:pt x="1268235" y="1867768"/>
                  <a:pt x="940566" y="1803913"/>
                  <a:pt x="773266" y="1837582"/>
                </a:cubicBezTo>
                <a:cubicBezTo>
                  <a:pt x="605966" y="1871251"/>
                  <a:pt x="187042" y="1817104"/>
                  <a:pt x="0" y="1837582"/>
                </a:cubicBezTo>
                <a:cubicBezTo>
                  <a:pt x="-17785" y="1665102"/>
                  <a:pt x="-26692" y="1469574"/>
                  <a:pt x="0" y="1243430"/>
                </a:cubicBezTo>
                <a:cubicBezTo>
                  <a:pt x="26692" y="1017286"/>
                  <a:pt x="23128" y="900382"/>
                  <a:pt x="0" y="649279"/>
                </a:cubicBezTo>
                <a:cubicBezTo>
                  <a:pt x="-23128" y="398176"/>
                  <a:pt x="15613" y="253737"/>
                  <a:pt x="0" y="0"/>
                </a:cubicBezTo>
                <a:close/>
              </a:path>
            </a:pathLst>
          </a:custGeom>
          <a:ln w="57150">
            <a:solidFill>
              <a:schemeClr val="accent5">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9" name="Slide Number Placeholder 8">
            <a:extLst>
              <a:ext uri="{FF2B5EF4-FFF2-40B4-BE49-F238E27FC236}">
                <a16:creationId xmlns:a16="http://schemas.microsoft.com/office/drawing/2014/main" id="{823773C1-22DA-D4A6-C293-ECFA91D862CA}"/>
              </a:ext>
            </a:extLst>
          </p:cNvPr>
          <p:cNvSpPr>
            <a:spLocks noGrp="1"/>
          </p:cNvSpPr>
          <p:nvPr>
            <p:ph type="sldNum" sz="quarter" idx="12"/>
          </p:nvPr>
        </p:nvSpPr>
        <p:spPr>
          <a:xfrm>
            <a:off x="9116993" y="6497573"/>
            <a:ext cx="2743200" cy="365125"/>
          </a:xfrm>
        </p:spPr>
        <p:txBody>
          <a:bodyPr/>
          <a:lstStyle/>
          <a:p>
            <a:fld id="{13892CAB-B738-49B2-9EED-CDCEC12AC3FA}" type="slidenum">
              <a:rPr lang="en-US" smtClean="0"/>
              <a:t>8</a:t>
            </a:fld>
            <a:endParaRPr lang="en-US"/>
          </a:p>
        </p:txBody>
      </p:sp>
    </p:spTree>
    <p:extLst>
      <p:ext uri="{BB962C8B-B14F-4D97-AF65-F5344CB8AC3E}">
        <p14:creationId xmlns:p14="http://schemas.microsoft.com/office/powerpoint/2010/main" val="2695034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07367A-E82B-DA53-A262-331B70B2149E}"/>
              </a:ext>
            </a:extLst>
          </p:cNvPr>
          <p:cNvSpPr/>
          <p:nvPr/>
        </p:nvSpPr>
        <p:spPr>
          <a:xfrm flipH="1">
            <a:off x="222194" y="84109"/>
            <a:ext cx="11622030" cy="6247242"/>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600" b="1" kern="1200" dirty="0">
                <a:solidFill>
                  <a:prstClr val="white"/>
                </a:solidFill>
                <a:latin typeface="Calibri" panose="020F0502020204030204"/>
                <a:ea typeface="+mn-ea"/>
                <a:cs typeface="+mn-cs"/>
              </a:rPr>
              <a:t>lysis </a:t>
            </a:r>
          </a:p>
        </p:txBody>
      </p:sp>
      <p:sp>
        <p:nvSpPr>
          <p:cNvPr id="3" name="Text 0">
            <a:extLst>
              <a:ext uri="{FF2B5EF4-FFF2-40B4-BE49-F238E27FC236}">
                <a16:creationId xmlns:a16="http://schemas.microsoft.com/office/drawing/2014/main" id="{7F151607-2A9A-2C74-7BA2-4927EE645CEC}"/>
              </a:ext>
            </a:extLst>
          </p:cNvPr>
          <p:cNvSpPr/>
          <p:nvPr/>
        </p:nvSpPr>
        <p:spPr>
          <a:xfrm>
            <a:off x="2204720" y="126776"/>
            <a:ext cx="7782560" cy="1464921"/>
          </a:xfrm>
          <a:prstGeom prst="rect">
            <a:avLst/>
          </a:prstGeom>
          <a:noFill/>
          <a:ln/>
        </p:spPr>
        <p:txBody>
          <a:bodyPr wrap="square" lIns="0" tIns="0" rIns="0" bIns="0" rtlCol="0" anchor="t"/>
          <a:lstStyle/>
          <a:p>
            <a:pPr marL="0" indent="0" algn="ctr">
              <a:lnSpc>
                <a:spcPts val="5950"/>
              </a:lnSpc>
              <a:buNone/>
            </a:pPr>
            <a:r>
              <a:rPr lang="en-US" sz="4000" b="1" dirty="0">
                <a:solidFill>
                  <a:schemeClr val="tx2"/>
                </a:solidFill>
                <a:latin typeface="Calibri" panose="020F0502020204030204"/>
              </a:rPr>
              <a:t>Sales</a:t>
            </a:r>
            <a:r>
              <a:rPr lang="en-US" sz="4750" b="1" dirty="0">
                <a:solidFill>
                  <a:schemeClr val="tx2"/>
                </a:solidFill>
                <a:latin typeface="Merriweather" pitchFamily="34" charset="0"/>
                <a:ea typeface="Merriweather" pitchFamily="34" charset="-122"/>
                <a:cs typeface="Merriweather" pitchFamily="34" charset="-120"/>
              </a:rPr>
              <a:t> </a:t>
            </a:r>
            <a:r>
              <a:rPr lang="en-US" sz="4000" b="1" dirty="0">
                <a:solidFill>
                  <a:schemeClr val="tx2"/>
                </a:solidFill>
                <a:latin typeface="Calibri" panose="020F0502020204030204"/>
              </a:rPr>
              <a:t>Analysis</a:t>
            </a:r>
          </a:p>
        </p:txBody>
      </p:sp>
      <p:pic>
        <p:nvPicPr>
          <p:cNvPr id="5" name="Picture 4" descr="A person with a flag">
            <a:extLst>
              <a:ext uri="{FF2B5EF4-FFF2-40B4-BE49-F238E27FC236}">
                <a16:creationId xmlns:a16="http://schemas.microsoft.com/office/drawing/2014/main" id="{1439832F-0EC0-1A5B-8ED6-8479F78509E9}"/>
              </a:ext>
            </a:extLst>
          </p:cNvPr>
          <p:cNvPicPr>
            <a:picLocks noChangeAspect="1"/>
          </p:cNvPicPr>
          <p:nvPr/>
        </p:nvPicPr>
        <p:blipFill>
          <a:blip r:embed="rId2"/>
          <a:srcRect r="63534"/>
          <a:stretch/>
        </p:blipFill>
        <p:spPr>
          <a:xfrm>
            <a:off x="10687573" y="198416"/>
            <a:ext cx="960950" cy="863021"/>
          </a:xfrm>
          <a:prstGeom prst="rect">
            <a:avLst/>
          </a:prstGeom>
        </p:spPr>
      </p:pic>
      <p:pic>
        <p:nvPicPr>
          <p:cNvPr id="6" name="Picture 5" descr="A person with a flag">
            <a:extLst>
              <a:ext uri="{FF2B5EF4-FFF2-40B4-BE49-F238E27FC236}">
                <a16:creationId xmlns:a16="http://schemas.microsoft.com/office/drawing/2014/main" id="{7DB853A0-DB0D-669E-348F-3DA6747A8B22}"/>
              </a:ext>
            </a:extLst>
          </p:cNvPr>
          <p:cNvPicPr>
            <a:picLocks noChangeAspect="1"/>
          </p:cNvPicPr>
          <p:nvPr/>
        </p:nvPicPr>
        <p:blipFill>
          <a:blip r:embed="rId2"/>
          <a:srcRect l="54220"/>
          <a:stretch/>
        </p:blipFill>
        <p:spPr>
          <a:xfrm>
            <a:off x="347776" y="126776"/>
            <a:ext cx="1091858" cy="707886"/>
          </a:xfrm>
          <a:prstGeom prst="rect">
            <a:avLst/>
          </a:prstGeom>
        </p:spPr>
      </p:pic>
      <p:pic>
        <p:nvPicPr>
          <p:cNvPr id="13" name="Picture 12">
            <a:extLst>
              <a:ext uri="{FF2B5EF4-FFF2-40B4-BE49-F238E27FC236}">
                <a16:creationId xmlns:a16="http://schemas.microsoft.com/office/drawing/2014/main" id="{9E3B4175-A50C-208C-75F0-802AE198FB0F}"/>
              </a:ext>
            </a:extLst>
          </p:cNvPr>
          <p:cNvPicPr>
            <a:picLocks noChangeAspect="1"/>
          </p:cNvPicPr>
          <p:nvPr/>
        </p:nvPicPr>
        <p:blipFill>
          <a:blip r:embed="rId3"/>
          <a:stretch>
            <a:fillRect/>
          </a:stretch>
        </p:blipFill>
        <p:spPr>
          <a:xfrm>
            <a:off x="523907" y="1175744"/>
            <a:ext cx="11018603" cy="4717057"/>
          </a:xfrm>
          <a:prstGeom prst="rect">
            <a:avLst/>
          </a:prstGeom>
        </p:spPr>
      </p:pic>
    </p:spTree>
    <p:extLst>
      <p:ext uri="{BB962C8B-B14F-4D97-AF65-F5344CB8AC3E}">
        <p14:creationId xmlns:p14="http://schemas.microsoft.com/office/powerpoint/2010/main" val="19036445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802FAE-6C59-4C8D-0665-7B6090CADF06}"/>
              </a:ext>
            </a:extLst>
          </p:cNvPr>
          <p:cNvSpPr/>
          <p:nvPr/>
        </p:nvSpPr>
        <p:spPr>
          <a:xfrm flipH="1">
            <a:off x="331807" y="177864"/>
            <a:ext cx="11528386" cy="6269145"/>
          </a:xfrm>
          <a:prstGeom prst="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0400"/>
              </a:lnSpc>
            </a:pPr>
            <a:endParaRPr lang="en-US" sz="9600" dirty="0">
              <a:solidFill>
                <a:schemeClr val="tx1"/>
              </a:solidFill>
              <a:latin typeface="+mj-lt"/>
              <a:ea typeface="Gagalin"/>
              <a:cs typeface="Gagalin"/>
              <a:sym typeface="Gagalin"/>
            </a:endParaRPr>
          </a:p>
        </p:txBody>
      </p:sp>
      <p:sp>
        <p:nvSpPr>
          <p:cNvPr id="5" name="TextBox 4">
            <a:extLst>
              <a:ext uri="{FF2B5EF4-FFF2-40B4-BE49-F238E27FC236}">
                <a16:creationId xmlns:a16="http://schemas.microsoft.com/office/drawing/2014/main" id="{B0657DD6-D4F6-B24A-6931-3DF003662562}"/>
              </a:ext>
            </a:extLst>
          </p:cNvPr>
          <p:cNvSpPr txBox="1"/>
          <p:nvPr/>
        </p:nvSpPr>
        <p:spPr>
          <a:xfrm>
            <a:off x="2147148" y="177864"/>
            <a:ext cx="12782309" cy="114531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10526"/>
              </a:lnSpc>
            </a:pPr>
            <a:r>
              <a:rPr lang="en-US" sz="4000" b="1" dirty="0">
                <a:solidFill>
                  <a:schemeClr val="accent5">
                    <a:lumMod val="50000"/>
                  </a:schemeClr>
                </a:solidFill>
                <a:latin typeface="Kanit Light"/>
                <a:ea typeface="Gagalin"/>
                <a:cs typeface="Gagalin"/>
                <a:sym typeface="Gagalin"/>
              </a:rPr>
              <a:t>Bit                         vs.                  Qubit</a:t>
            </a:r>
          </a:p>
        </p:txBody>
      </p:sp>
      <p:pic>
        <p:nvPicPr>
          <p:cNvPr id="6" name="Picture 5" descr="A diagram of a circle with numbers and a circle with a point&#10;&#10;AI-generated content may be incorrect.">
            <a:extLst>
              <a:ext uri="{FF2B5EF4-FFF2-40B4-BE49-F238E27FC236}">
                <a16:creationId xmlns:a16="http://schemas.microsoft.com/office/drawing/2014/main" id="{198898F4-827C-710F-651D-E3551B5AFDDC}"/>
              </a:ext>
            </a:extLst>
          </p:cNvPr>
          <p:cNvPicPr>
            <a:picLocks noChangeAspect="1"/>
          </p:cNvPicPr>
          <p:nvPr/>
        </p:nvPicPr>
        <p:blipFill>
          <a:blip r:embed="rId2">
            <a:extLst>
              <a:ext uri="{28A0092B-C50C-407E-A947-70E740481C1C}">
                <a14:useLocalDpi xmlns:a14="http://schemas.microsoft.com/office/drawing/2010/main" val="0"/>
              </a:ext>
            </a:extLst>
          </a:blip>
          <a:srcRect t="32545" r="46199"/>
          <a:stretch/>
        </p:blipFill>
        <p:spPr>
          <a:xfrm>
            <a:off x="939865" y="2213534"/>
            <a:ext cx="4280315" cy="3756638"/>
          </a:xfrm>
          <a:custGeom>
            <a:avLst/>
            <a:gdLst>
              <a:gd name="connsiteX0" fmla="*/ 0 w 4280315"/>
              <a:gd name="connsiteY0" fmla="*/ 0 h 3756638"/>
              <a:gd name="connsiteX1" fmla="*/ 654277 w 4280315"/>
              <a:gd name="connsiteY1" fmla="*/ 0 h 3756638"/>
              <a:gd name="connsiteX2" fmla="*/ 1137341 w 4280315"/>
              <a:gd name="connsiteY2" fmla="*/ 0 h 3756638"/>
              <a:gd name="connsiteX3" fmla="*/ 1706011 w 4280315"/>
              <a:gd name="connsiteY3" fmla="*/ 0 h 3756638"/>
              <a:gd name="connsiteX4" fmla="*/ 2403091 w 4280315"/>
              <a:gd name="connsiteY4" fmla="*/ 0 h 3756638"/>
              <a:gd name="connsiteX5" fmla="*/ 3014565 w 4280315"/>
              <a:gd name="connsiteY5" fmla="*/ 0 h 3756638"/>
              <a:gd name="connsiteX6" fmla="*/ 3668841 w 4280315"/>
              <a:gd name="connsiteY6" fmla="*/ 0 h 3756638"/>
              <a:gd name="connsiteX7" fmla="*/ 4280315 w 4280315"/>
              <a:gd name="connsiteY7" fmla="*/ 0 h 3756638"/>
              <a:gd name="connsiteX8" fmla="*/ 4280315 w 4280315"/>
              <a:gd name="connsiteY8" fmla="*/ 626106 h 3756638"/>
              <a:gd name="connsiteX9" fmla="*/ 4280315 w 4280315"/>
              <a:gd name="connsiteY9" fmla="*/ 1289779 h 3756638"/>
              <a:gd name="connsiteX10" fmla="*/ 4280315 w 4280315"/>
              <a:gd name="connsiteY10" fmla="*/ 1840753 h 3756638"/>
              <a:gd name="connsiteX11" fmla="*/ 4280315 w 4280315"/>
              <a:gd name="connsiteY11" fmla="*/ 2354160 h 3756638"/>
              <a:gd name="connsiteX12" fmla="*/ 4280315 w 4280315"/>
              <a:gd name="connsiteY12" fmla="*/ 2905133 h 3756638"/>
              <a:gd name="connsiteX13" fmla="*/ 4280315 w 4280315"/>
              <a:gd name="connsiteY13" fmla="*/ 3756638 h 3756638"/>
              <a:gd name="connsiteX14" fmla="*/ 3668841 w 4280315"/>
              <a:gd name="connsiteY14" fmla="*/ 3756638 h 3756638"/>
              <a:gd name="connsiteX15" fmla="*/ 3057368 w 4280315"/>
              <a:gd name="connsiteY15" fmla="*/ 3756638 h 3756638"/>
              <a:gd name="connsiteX16" fmla="*/ 2531501 w 4280315"/>
              <a:gd name="connsiteY16" fmla="*/ 3756638 h 3756638"/>
              <a:gd name="connsiteX17" fmla="*/ 1920027 w 4280315"/>
              <a:gd name="connsiteY17" fmla="*/ 3756638 h 3756638"/>
              <a:gd name="connsiteX18" fmla="*/ 1308553 w 4280315"/>
              <a:gd name="connsiteY18" fmla="*/ 3756638 h 3756638"/>
              <a:gd name="connsiteX19" fmla="*/ 697080 w 4280315"/>
              <a:gd name="connsiteY19" fmla="*/ 3756638 h 3756638"/>
              <a:gd name="connsiteX20" fmla="*/ 0 w 4280315"/>
              <a:gd name="connsiteY20" fmla="*/ 3756638 h 3756638"/>
              <a:gd name="connsiteX21" fmla="*/ 0 w 4280315"/>
              <a:gd name="connsiteY21" fmla="*/ 3168098 h 3756638"/>
              <a:gd name="connsiteX22" fmla="*/ 0 w 4280315"/>
              <a:gd name="connsiteY22" fmla="*/ 2541992 h 3756638"/>
              <a:gd name="connsiteX23" fmla="*/ 0 w 4280315"/>
              <a:gd name="connsiteY23" fmla="*/ 1878319 h 3756638"/>
              <a:gd name="connsiteX24" fmla="*/ 0 w 4280315"/>
              <a:gd name="connsiteY24" fmla="*/ 1214646 h 3756638"/>
              <a:gd name="connsiteX25" fmla="*/ 0 w 4280315"/>
              <a:gd name="connsiteY25" fmla="*/ 550974 h 3756638"/>
              <a:gd name="connsiteX26" fmla="*/ 0 w 4280315"/>
              <a:gd name="connsiteY26" fmla="*/ 0 h 375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0315" h="3756638" fill="none" extrusionOk="0">
                <a:moveTo>
                  <a:pt x="0" y="0"/>
                </a:moveTo>
                <a:cubicBezTo>
                  <a:pt x="270201" y="2711"/>
                  <a:pt x="381853" y="32690"/>
                  <a:pt x="654277" y="0"/>
                </a:cubicBezTo>
                <a:cubicBezTo>
                  <a:pt x="926701" y="-32690"/>
                  <a:pt x="919526" y="-22116"/>
                  <a:pt x="1137341" y="0"/>
                </a:cubicBezTo>
                <a:cubicBezTo>
                  <a:pt x="1355156" y="22116"/>
                  <a:pt x="1432976" y="-4083"/>
                  <a:pt x="1706011" y="0"/>
                </a:cubicBezTo>
                <a:cubicBezTo>
                  <a:pt x="1979046" y="4083"/>
                  <a:pt x="2167117" y="-10284"/>
                  <a:pt x="2403091" y="0"/>
                </a:cubicBezTo>
                <a:cubicBezTo>
                  <a:pt x="2639065" y="10284"/>
                  <a:pt x="2805124" y="9684"/>
                  <a:pt x="3014565" y="0"/>
                </a:cubicBezTo>
                <a:cubicBezTo>
                  <a:pt x="3224006" y="-9684"/>
                  <a:pt x="3422658" y="12954"/>
                  <a:pt x="3668841" y="0"/>
                </a:cubicBezTo>
                <a:cubicBezTo>
                  <a:pt x="3915024" y="-12954"/>
                  <a:pt x="4081966" y="-19122"/>
                  <a:pt x="4280315" y="0"/>
                </a:cubicBezTo>
                <a:cubicBezTo>
                  <a:pt x="4289736" y="236789"/>
                  <a:pt x="4311042" y="319310"/>
                  <a:pt x="4280315" y="626106"/>
                </a:cubicBezTo>
                <a:cubicBezTo>
                  <a:pt x="4249588" y="932902"/>
                  <a:pt x="4286287" y="1028045"/>
                  <a:pt x="4280315" y="1289779"/>
                </a:cubicBezTo>
                <a:cubicBezTo>
                  <a:pt x="4274343" y="1551513"/>
                  <a:pt x="4264942" y="1717191"/>
                  <a:pt x="4280315" y="1840753"/>
                </a:cubicBezTo>
                <a:cubicBezTo>
                  <a:pt x="4295688" y="1964315"/>
                  <a:pt x="4293497" y="2117951"/>
                  <a:pt x="4280315" y="2354160"/>
                </a:cubicBezTo>
                <a:cubicBezTo>
                  <a:pt x="4267133" y="2590369"/>
                  <a:pt x="4259529" y="2724856"/>
                  <a:pt x="4280315" y="2905133"/>
                </a:cubicBezTo>
                <a:cubicBezTo>
                  <a:pt x="4301101" y="3085410"/>
                  <a:pt x="4275881" y="3388077"/>
                  <a:pt x="4280315" y="3756638"/>
                </a:cubicBezTo>
                <a:cubicBezTo>
                  <a:pt x="4149610" y="3748649"/>
                  <a:pt x="3796091" y="3781442"/>
                  <a:pt x="3668841" y="3756638"/>
                </a:cubicBezTo>
                <a:cubicBezTo>
                  <a:pt x="3541591" y="3731834"/>
                  <a:pt x="3233155" y="3748175"/>
                  <a:pt x="3057368" y="3756638"/>
                </a:cubicBezTo>
                <a:cubicBezTo>
                  <a:pt x="2881581" y="3765101"/>
                  <a:pt x="2664882" y="3770626"/>
                  <a:pt x="2531501" y="3756638"/>
                </a:cubicBezTo>
                <a:cubicBezTo>
                  <a:pt x="2398120" y="3742650"/>
                  <a:pt x="2219481" y="3733494"/>
                  <a:pt x="1920027" y="3756638"/>
                </a:cubicBezTo>
                <a:cubicBezTo>
                  <a:pt x="1620573" y="3779782"/>
                  <a:pt x="1518503" y="3766516"/>
                  <a:pt x="1308553" y="3756638"/>
                </a:cubicBezTo>
                <a:cubicBezTo>
                  <a:pt x="1098603" y="3746760"/>
                  <a:pt x="875265" y="3754114"/>
                  <a:pt x="697080" y="3756638"/>
                </a:cubicBezTo>
                <a:cubicBezTo>
                  <a:pt x="518895" y="3759162"/>
                  <a:pt x="287803" y="3738954"/>
                  <a:pt x="0" y="3756638"/>
                </a:cubicBezTo>
                <a:cubicBezTo>
                  <a:pt x="-27181" y="3573677"/>
                  <a:pt x="-24006" y="3346014"/>
                  <a:pt x="0" y="3168098"/>
                </a:cubicBezTo>
                <a:cubicBezTo>
                  <a:pt x="24006" y="2990182"/>
                  <a:pt x="-28296" y="2806234"/>
                  <a:pt x="0" y="2541992"/>
                </a:cubicBezTo>
                <a:cubicBezTo>
                  <a:pt x="28296" y="2277750"/>
                  <a:pt x="13940" y="2162538"/>
                  <a:pt x="0" y="1878319"/>
                </a:cubicBezTo>
                <a:cubicBezTo>
                  <a:pt x="-13940" y="1594100"/>
                  <a:pt x="4120" y="1382966"/>
                  <a:pt x="0" y="1214646"/>
                </a:cubicBezTo>
                <a:cubicBezTo>
                  <a:pt x="-4120" y="1046326"/>
                  <a:pt x="19421" y="769354"/>
                  <a:pt x="0" y="550974"/>
                </a:cubicBezTo>
                <a:cubicBezTo>
                  <a:pt x="-19421" y="332594"/>
                  <a:pt x="-15184" y="262248"/>
                  <a:pt x="0" y="0"/>
                </a:cubicBezTo>
                <a:close/>
              </a:path>
              <a:path w="4280315" h="3756638" stroke="0" extrusionOk="0">
                <a:moveTo>
                  <a:pt x="0" y="0"/>
                </a:moveTo>
                <a:cubicBezTo>
                  <a:pt x="249953" y="14419"/>
                  <a:pt x="299775" y="10242"/>
                  <a:pt x="568670" y="0"/>
                </a:cubicBezTo>
                <a:cubicBezTo>
                  <a:pt x="837565" y="-10242"/>
                  <a:pt x="814662" y="18469"/>
                  <a:pt x="1051735" y="0"/>
                </a:cubicBezTo>
                <a:cubicBezTo>
                  <a:pt x="1288808" y="-18469"/>
                  <a:pt x="1531995" y="11421"/>
                  <a:pt x="1748814" y="0"/>
                </a:cubicBezTo>
                <a:cubicBezTo>
                  <a:pt x="1965633" y="-11421"/>
                  <a:pt x="2097796" y="27232"/>
                  <a:pt x="2317485" y="0"/>
                </a:cubicBezTo>
                <a:cubicBezTo>
                  <a:pt x="2537174" y="-27232"/>
                  <a:pt x="2755768" y="15759"/>
                  <a:pt x="2886155" y="0"/>
                </a:cubicBezTo>
                <a:cubicBezTo>
                  <a:pt x="3016542" y="-15759"/>
                  <a:pt x="3416908" y="-6539"/>
                  <a:pt x="3583235" y="0"/>
                </a:cubicBezTo>
                <a:cubicBezTo>
                  <a:pt x="3749562" y="6539"/>
                  <a:pt x="4033261" y="-9339"/>
                  <a:pt x="4280315" y="0"/>
                </a:cubicBezTo>
                <a:cubicBezTo>
                  <a:pt x="4272937" y="164430"/>
                  <a:pt x="4294196" y="520546"/>
                  <a:pt x="4280315" y="701239"/>
                </a:cubicBezTo>
                <a:cubicBezTo>
                  <a:pt x="4266434" y="881932"/>
                  <a:pt x="4295777" y="1016222"/>
                  <a:pt x="4280315" y="1252213"/>
                </a:cubicBezTo>
                <a:cubicBezTo>
                  <a:pt x="4264853" y="1488204"/>
                  <a:pt x="4300700" y="1618873"/>
                  <a:pt x="4280315" y="1803186"/>
                </a:cubicBezTo>
                <a:cubicBezTo>
                  <a:pt x="4259930" y="1987499"/>
                  <a:pt x="4279321" y="2299253"/>
                  <a:pt x="4280315" y="2429293"/>
                </a:cubicBezTo>
                <a:cubicBezTo>
                  <a:pt x="4281309" y="2559333"/>
                  <a:pt x="4301624" y="2950343"/>
                  <a:pt x="4280315" y="3092965"/>
                </a:cubicBezTo>
                <a:cubicBezTo>
                  <a:pt x="4259006" y="3235587"/>
                  <a:pt x="4265852" y="3541398"/>
                  <a:pt x="4280315" y="3756638"/>
                </a:cubicBezTo>
                <a:cubicBezTo>
                  <a:pt x="4139991" y="3772360"/>
                  <a:pt x="3825524" y="3741590"/>
                  <a:pt x="3668841" y="3756638"/>
                </a:cubicBezTo>
                <a:cubicBezTo>
                  <a:pt x="3512158" y="3771686"/>
                  <a:pt x="3366114" y="3776040"/>
                  <a:pt x="3142974" y="3756638"/>
                </a:cubicBezTo>
                <a:cubicBezTo>
                  <a:pt x="2919834" y="3737236"/>
                  <a:pt x="2833329" y="3754271"/>
                  <a:pt x="2531501" y="3756638"/>
                </a:cubicBezTo>
                <a:cubicBezTo>
                  <a:pt x="2229673" y="3759005"/>
                  <a:pt x="1998856" y="3740592"/>
                  <a:pt x="1834421" y="3756638"/>
                </a:cubicBezTo>
                <a:cubicBezTo>
                  <a:pt x="1669986" y="3772684"/>
                  <a:pt x="1360372" y="3736174"/>
                  <a:pt x="1222947" y="3756638"/>
                </a:cubicBezTo>
                <a:cubicBezTo>
                  <a:pt x="1085522" y="3777102"/>
                  <a:pt x="847456" y="3756704"/>
                  <a:pt x="739883" y="3756638"/>
                </a:cubicBezTo>
                <a:cubicBezTo>
                  <a:pt x="632310" y="3756572"/>
                  <a:pt x="308240" y="3742221"/>
                  <a:pt x="0" y="3756638"/>
                </a:cubicBezTo>
                <a:cubicBezTo>
                  <a:pt x="-18634" y="3575603"/>
                  <a:pt x="-2370" y="3341944"/>
                  <a:pt x="0" y="3055399"/>
                </a:cubicBezTo>
                <a:cubicBezTo>
                  <a:pt x="2370" y="2768854"/>
                  <a:pt x="-813" y="2670195"/>
                  <a:pt x="0" y="2354160"/>
                </a:cubicBezTo>
                <a:cubicBezTo>
                  <a:pt x="813" y="2038125"/>
                  <a:pt x="5493" y="2009171"/>
                  <a:pt x="0" y="1728053"/>
                </a:cubicBezTo>
                <a:cubicBezTo>
                  <a:pt x="-5493" y="1446935"/>
                  <a:pt x="-26397" y="1394703"/>
                  <a:pt x="0" y="1139514"/>
                </a:cubicBezTo>
                <a:cubicBezTo>
                  <a:pt x="26397" y="884325"/>
                  <a:pt x="20611" y="736081"/>
                  <a:pt x="0" y="626106"/>
                </a:cubicBezTo>
                <a:cubicBezTo>
                  <a:pt x="-20611" y="516131"/>
                  <a:pt x="-17694" y="206486"/>
                  <a:pt x="0" y="0"/>
                </a:cubicBezTo>
                <a:close/>
              </a:path>
            </a:pathLst>
          </a:custGeom>
          <a:ln w="57150">
            <a:solidFill>
              <a:schemeClr val="accent5">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7" name="Picture 6" descr="A diagram of a circle with numbers and a circle with a point&#10;&#10;AI-generated content may be incorrect.">
            <a:extLst>
              <a:ext uri="{FF2B5EF4-FFF2-40B4-BE49-F238E27FC236}">
                <a16:creationId xmlns:a16="http://schemas.microsoft.com/office/drawing/2014/main" id="{362815C8-C5BA-9D2C-FB31-2F7E88B0B0D9}"/>
              </a:ext>
            </a:extLst>
          </p:cNvPr>
          <p:cNvPicPr>
            <a:picLocks noChangeAspect="1"/>
          </p:cNvPicPr>
          <p:nvPr/>
        </p:nvPicPr>
        <p:blipFill>
          <a:blip r:embed="rId2">
            <a:extLst>
              <a:ext uri="{28A0092B-C50C-407E-A947-70E740481C1C}">
                <a14:useLocalDpi xmlns:a14="http://schemas.microsoft.com/office/drawing/2010/main" val="0"/>
              </a:ext>
            </a:extLst>
          </a:blip>
          <a:srcRect l="50432" t="33653" b="2616"/>
          <a:stretch/>
        </p:blipFill>
        <p:spPr>
          <a:xfrm>
            <a:off x="6823603" y="2307894"/>
            <a:ext cx="4173946" cy="3756638"/>
          </a:xfrm>
          <a:custGeom>
            <a:avLst/>
            <a:gdLst>
              <a:gd name="connsiteX0" fmla="*/ 0 w 4173946"/>
              <a:gd name="connsiteY0" fmla="*/ 0 h 3756638"/>
              <a:gd name="connsiteX1" fmla="*/ 695658 w 4173946"/>
              <a:gd name="connsiteY1" fmla="*/ 0 h 3756638"/>
              <a:gd name="connsiteX2" fmla="*/ 1266097 w 4173946"/>
              <a:gd name="connsiteY2" fmla="*/ 0 h 3756638"/>
              <a:gd name="connsiteX3" fmla="*/ 1961755 w 4173946"/>
              <a:gd name="connsiteY3" fmla="*/ 0 h 3756638"/>
              <a:gd name="connsiteX4" fmla="*/ 2615673 w 4173946"/>
              <a:gd name="connsiteY4" fmla="*/ 0 h 3756638"/>
              <a:gd name="connsiteX5" fmla="*/ 3353070 w 4173946"/>
              <a:gd name="connsiteY5" fmla="*/ 0 h 3756638"/>
              <a:gd name="connsiteX6" fmla="*/ 4173946 w 4173946"/>
              <a:gd name="connsiteY6" fmla="*/ 0 h 3756638"/>
              <a:gd name="connsiteX7" fmla="*/ 4173946 w 4173946"/>
              <a:gd name="connsiteY7" fmla="*/ 626106 h 3756638"/>
              <a:gd name="connsiteX8" fmla="*/ 4173946 w 4173946"/>
              <a:gd name="connsiteY8" fmla="*/ 1252213 h 3756638"/>
              <a:gd name="connsiteX9" fmla="*/ 4173946 w 4173946"/>
              <a:gd name="connsiteY9" fmla="*/ 1915885 h 3756638"/>
              <a:gd name="connsiteX10" fmla="*/ 4173946 w 4173946"/>
              <a:gd name="connsiteY10" fmla="*/ 2617124 h 3756638"/>
              <a:gd name="connsiteX11" fmla="*/ 4173946 w 4173946"/>
              <a:gd name="connsiteY11" fmla="*/ 3168098 h 3756638"/>
              <a:gd name="connsiteX12" fmla="*/ 4173946 w 4173946"/>
              <a:gd name="connsiteY12" fmla="*/ 3756638 h 3756638"/>
              <a:gd name="connsiteX13" fmla="*/ 3436549 w 4173946"/>
              <a:gd name="connsiteY13" fmla="*/ 3756638 h 3756638"/>
              <a:gd name="connsiteX14" fmla="*/ 2740891 w 4173946"/>
              <a:gd name="connsiteY14" fmla="*/ 3756638 h 3756638"/>
              <a:gd name="connsiteX15" fmla="*/ 2128712 w 4173946"/>
              <a:gd name="connsiteY15" fmla="*/ 3756638 h 3756638"/>
              <a:gd name="connsiteX16" fmla="*/ 1474794 w 4173946"/>
              <a:gd name="connsiteY16" fmla="*/ 3756638 h 3756638"/>
              <a:gd name="connsiteX17" fmla="*/ 820876 w 4173946"/>
              <a:gd name="connsiteY17" fmla="*/ 3756638 h 3756638"/>
              <a:gd name="connsiteX18" fmla="*/ 0 w 4173946"/>
              <a:gd name="connsiteY18" fmla="*/ 3756638 h 3756638"/>
              <a:gd name="connsiteX19" fmla="*/ 0 w 4173946"/>
              <a:gd name="connsiteY19" fmla="*/ 3130532 h 3756638"/>
              <a:gd name="connsiteX20" fmla="*/ 0 w 4173946"/>
              <a:gd name="connsiteY20" fmla="*/ 2466859 h 3756638"/>
              <a:gd name="connsiteX21" fmla="*/ 0 w 4173946"/>
              <a:gd name="connsiteY21" fmla="*/ 1840753 h 3756638"/>
              <a:gd name="connsiteX22" fmla="*/ 0 w 4173946"/>
              <a:gd name="connsiteY22" fmla="*/ 1327345 h 3756638"/>
              <a:gd name="connsiteX23" fmla="*/ 0 w 4173946"/>
              <a:gd name="connsiteY23" fmla="*/ 776372 h 3756638"/>
              <a:gd name="connsiteX24" fmla="*/ 0 w 4173946"/>
              <a:gd name="connsiteY24" fmla="*/ 0 h 375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73946" h="3756638" fill="none" extrusionOk="0">
                <a:moveTo>
                  <a:pt x="0" y="0"/>
                </a:moveTo>
                <a:cubicBezTo>
                  <a:pt x="296827" y="-21128"/>
                  <a:pt x="538414" y="-33138"/>
                  <a:pt x="695658" y="0"/>
                </a:cubicBezTo>
                <a:cubicBezTo>
                  <a:pt x="852902" y="33138"/>
                  <a:pt x="1026584" y="17005"/>
                  <a:pt x="1266097" y="0"/>
                </a:cubicBezTo>
                <a:cubicBezTo>
                  <a:pt x="1505610" y="-17005"/>
                  <a:pt x="1809172" y="-2075"/>
                  <a:pt x="1961755" y="0"/>
                </a:cubicBezTo>
                <a:cubicBezTo>
                  <a:pt x="2114338" y="2075"/>
                  <a:pt x="2302368" y="-28885"/>
                  <a:pt x="2615673" y="0"/>
                </a:cubicBezTo>
                <a:cubicBezTo>
                  <a:pt x="2928978" y="28885"/>
                  <a:pt x="3117348" y="-12972"/>
                  <a:pt x="3353070" y="0"/>
                </a:cubicBezTo>
                <a:cubicBezTo>
                  <a:pt x="3588792" y="12972"/>
                  <a:pt x="3777490" y="10558"/>
                  <a:pt x="4173946" y="0"/>
                </a:cubicBezTo>
                <a:cubicBezTo>
                  <a:pt x="4169757" y="186770"/>
                  <a:pt x="4155668" y="484276"/>
                  <a:pt x="4173946" y="626106"/>
                </a:cubicBezTo>
                <a:cubicBezTo>
                  <a:pt x="4192224" y="767936"/>
                  <a:pt x="4192515" y="1012886"/>
                  <a:pt x="4173946" y="1252213"/>
                </a:cubicBezTo>
                <a:cubicBezTo>
                  <a:pt x="4155377" y="1491540"/>
                  <a:pt x="4168572" y="1699063"/>
                  <a:pt x="4173946" y="1915885"/>
                </a:cubicBezTo>
                <a:cubicBezTo>
                  <a:pt x="4179320" y="2132707"/>
                  <a:pt x="4191819" y="2335573"/>
                  <a:pt x="4173946" y="2617124"/>
                </a:cubicBezTo>
                <a:cubicBezTo>
                  <a:pt x="4156073" y="2898675"/>
                  <a:pt x="4153416" y="2965882"/>
                  <a:pt x="4173946" y="3168098"/>
                </a:cubicBezTo>
                <a:cubicBezTo>
                  <a:pt x="4194476" y="3370314"/>
                  <a:pt x="4150161" y="3619899"/>
                  <a:pt x="4173946" y="3756638"/>
                </a:cubicBezTo>
                <a:cubicBezTo>
                  <a:pt x="4005356" y="3788945"/>
                  <a:pt x="3800898" y="3750045"/>
                  <a:pt x="3436549" y="3756638"/>
                </a:cubicBezTo>
                <a:cubicBezTo>
                  <a:pt x="3072200" y="3763231"/>
                  <a:pt x="3005544" y="3779706"/>
                  <a:pt x="2740891" y="3756638"/>
                </a:cubicBezTo>
                <a:cubicBezTo>
                  <a:pt x="2476238" y="3733570"/>
                  <a:pt x="2406037" y="3737039"/>
                  <a:pt x="2128712" y="3756638"/>
                </a:cubicBezTo>
                <a:cubicBezTo>
                  <a:pt x="1851387" y="3776237"/>
                  <a:pt x="1638503" y="3742500"/>
                  <a:pt x="1474794" y="3756638"/>
                </a:cubicBezTo>
                <a:cubicBezTo>
                  <a:pt x="1311085" y="3770776"/>
                  <a:pt x="985897" y="3776870"/>
                  <a:pt x="820876" y="3756638"/>
                </a:cubicBezTo>
                <a:cubicBezTo>
                  <a:pt x="655855" y="3736406"/>
                  <a:pt x="326407" y="3750174"/>
                  <a:pt x="0" y="3756638"/>
                </a:cubicBezTo>
                <a:cubicBezTo>
                  <a:pt x="-15043" y="3556196"/>
                  <a:pt x="6508" y="3299345"/>
                  <a:pt x="0" y="3130532"/>
                </a:cubicBezTo>
                <a:cubicBezTo>
                  <a:pt x="-6508" y="2961719"/>
                  <a:pt x="-30969" y="2703776"/>
                  <a:pt x="0" y="2466859"/>
                </a:cubicBezTo>
                <a:cubicBezTo>
                  <a:pt x="30969" y="2229942"/>
                  <a:pt x="-20696" y="2075968"/>
                  <a:pt x="0" y="1840753"/>
                </a:cubicBezTo>
                <a:cubicBezTo>
                  <a:pt x="20696" y="1605538"/>
                  <a:pt x="24623" y="1581152"/>
                  <a:pt x="0" y="1327345"/>
                </a:cubicBezTo>
                <a:cubicBezTo>
                  <a:pt x="-24623" y="1073538"/>
                  <a:pt x="-14366" y="978727"/>
                  <a:pt x="0" y="776372"/>
                </a:cubicBezTo>
                <a:cubicBezTo>
                  <a:pt x="14366" y="574017"/>
                  <a:pt x="-798" y="172055"/>
                  <a:pt x="0" y="0"/>
                </a:cubicBezTo>
                <a:close/>
              </a:path>
              <a:path w="4173946" h="3756638" stroke="0" extrusionOk="0">
                <a:moveTo>
                  <a:pt x="0" y="0"/>
                </a:moveTo>
                <a:cubicBezTo>
                  <a:pt x="143084" y="-27589"/>
                  <a:pt x="439699" y="5657"/>
                  <a:pt x="612179" y="0"/>
                </a:cubicBezTo>
                <a:cubicBezTo>
                  <a:pt x="784659" y="-5657"/>
                  <a:pt x="1053487" y="13649"/>
                  <a:pt x="1182618" y="0"/>
                </a:cubicBezTo>
                <a:cubicBezTo>
                  <a:pt x="1311749" y="-13649"/>
                  <a:pt x="1651085" y="-21603"/>
                  <a:pt x="1836536" y="0"/>
                </a:cubicBezTo>
                <a:cubicBezTo>
                  <a:pt x="2021987" y="21603"/>
                  <a:pt x="2248809" y="-8854"/>
                  <a:pt x="2532194" y="0"/>
                </a:cubicBezTo>
                <a:cubicBezTo>
                  <a:pt x="2815579" y="8854"/>
                  <a:pt x="3061335" y="29083"/>
                  <a:pt x="3269591" y="0"/>
                </a:cubicBezTo>
                <a:cubicBezTo>
                  <a:pt x="3477847" y="-29083"/>
                  <a:pt x="3736513" y="-40161"/>
                  <a:pt x="4173946" y="0"/>
                </a:cubicBezTo>
                <a:cubicBezTo>
                  <a:pt x="4194384" y="262390"/>
                  <a:pt x="4162697" y="364444"/>
                  <a:pt x="4173946" y="588540"/>
                </a:cubicBezTo>
                <a:cubicBezTo>
                  <a:pt x="4185195" y="812636"/>
                  <a:pt x="4192409" y="987854"/>
                  <a:pt x="4173946" y="1101947"/>
                </a:cubicBezTo>
                <a:cubicBezTo>
                  <a:pt x="4155483" y="1216040"/>
                  <a:pt x="4200494" y="1439637"/>
                  <a:pt x="4173946" y="1652921"/>
                </a:cubicBezTo>
                <a:cubicBezTo>
                  <a:pt x="4147398" y="1866205"/>
                  <a:pt x="4150190" y="2024839"/>
                  <a:pt x="4173946" y="2203894"/>
                </a:cubicBezTo>
                <a:cubicBezTo>
                  <a:pt x="4197702" y="2382949"/>
                  <a:pt x="4166002" y="2752917"/>
                  <a:pt x="4173946" y="2905133"/>
                </a:cubicBezTo>
                <a:cubicBezTo>
                  <a:pt x="4181890" y="3057349"/>
                  <a:pt x="4213080" y="3456851"/>
                  <a:pt x="4173946" y="3756638"/>
                </a:cubicBezTo>
                <a:cubicBezTo>
                  <a:pt x="4025191" y="3778611"/>
                  <a:pt x="3718575" y="3784480"/>
                  <a:pt x="3478288" y="3756638"/>
                </a:cubicBezTo>
                <a:cubicBezTo>
                  <a:pt x="3238001" y="3728796"/>
                  <a:pt x="3075652" y="3729859"/>
                  <a:pt x="2740891" y="3756638"/>
                </a:cubicBezTo>
                <a:cubicBezTo>
                  <a:pt x="2406130" y="3783417"/>
                  <a:pt x="2346994" y="3722228"/>
                  <a:pt x="1961755" y="3756638"/>
                </a:cubicBezTo>
                <a:cubicBezTo>
                  <a:pt x="1576516" y="3791048"/>
                  <a:pt x="1563606" y="3775859"/>
                  <a:pt x="1307836" y="3756638"/>
                </a:cubicBezTo>
                <a:cubicBezTo>
                  <a:pt x="1052066" y="3737417"/>
                  <a:pt x="906431" y="3755695"/>
                  <a:pt x="695658" y="3756638"/>
                </a:cubicBezTo>
                <a:cubicBezTo>
                  <a:pt x="484885" y="3757581"/>
                  <a:pt x="269629" y="3724591"/>
                  <a:pt x="0" y="3756638"/>
                </a:cubicBezTo>
                <a:cubicBezTo>
                  <a:pt x="-16258" y="3615616"/>
                  <a:pt x="-14238" y="3424084"/>
                  <a:pt x="0" y="3243231"/>
                </a:cubicBezTo>
                <a:cubicBezTo>
                  <a:pt x="14238" y="3062378"/>
                  <a:pt x="21603" y="2710631"/>
                  <a:pt x="0" y="2541992"/>
                </a:cubicBezTo>
                <a:cubicBezTo>
                  <a:pt x="-21603" y="2373353"/>
                  <a:pt x="2161" y="2240118"/>
                  <a:pt x="0" y="1953452"/>
                </a:cubicBezTo>
                <a:cubicBezTo>
                  <a:pt x="-2161" y="1666786"/>
                  <a:pt x="-12119" y="1511211"/>
                  <a:pt x="0" y="1364912"/>
                </a:cubicBezTo>
                <a:cubicBezTo>
                  <a:pt x="12119" y="1218613"/>
                  <a:pt x="19319" y="810492"/>
                  <a:pt x="0" y="663673"/>
                </a:cubicBezTo>
                <a:cubicBezTo>
                  <a:pt x="-19319" y="516854"/>
                  <a:pt x="27788" y="325524"/>
                  <a:pt x="0" y="0"/>
                </a:cubicBezTo>
                <a:close/>
              </a:path>
            </a:pathLst>
          </a:custGeom>
          <a:ln w="57150">
            <a:solidFill>
              <a:schemeClr val="accent5">
                <a:lumMod val="75000"/>
              </a:schemeClr>
            </a:solidFill>
            <a:extLst>
              <a:ext uri="{C807C97D-BFC1-408E-A445-0C87EB9F89A2}">
                <ask:lineSketchStyleProps xmlns:ask="http://schemas.microsoft.com/office/drawing/2018/sketchyshapes" sd="1007475747">
                  <a:prstGeom prst="rect">
                    <a:avLst/>
                  </a:prstGeom>
                  <ask:type>
                    <ask:lineSketchFreehand/>
                  </ask:type>
                </ask:lineSketchStyleProps>
              </a:ext>
            </a:extLst>
          </a:ln>
        </p:spPr>
      </p:pic>
      <p:sp>
        <p:nvSpPr>
          <p:cNvPr id="12" name="Slide Number Placeholder 11">
            <a:extLst>
              <a:ext uri="{FF2B5EF4-FFF2-40B4-BE49-F238E27FC236}">
                <a16:creationId xmlns:a16="http://schemas.microsoft.com/office/drawing/2014/main" id="{2F5EB1A2-3EE5-ADB0-2259-1E5AE62C550E}"/>
              </a:ext>
            </a:extLst>
          </p:cNvPr>
          <p:cNvSpPr>
            <a:spLocks noGrp="1"/>
          </p:cNvSpPr>
          <p:nvPr>
            <p:ph type="sldNum" sz="quarter" idx="12"/>
          </p:nvPr>
        </p:nvSpPr>
        <p:spPr>
          <a:xfrm>
            <a:off x="9116993" y="6447009"/>
            <a:ext cx="2743200" cy="365125"/>
          </a:xfrm>
        </p:spPr>
        <p:txBody>
          <a:bodyPr/>
          <a:lstStyle/>
          <a:p>
            <a:fld id="{13892CAB-B738-49B2-9EED-CDCEC12AC3FA}" type="slidenum">
              <a:rPr lang="en-US" smtClean="0"/>
              <a:t>9</a:t>
            </a:fld>
            <a:endParaRPr lang="en-US"/>
          </a:p>
        </p:txBody>
      </p:sp>
    </p:spTree>
    <p:extLst>
      <p:ext uri="{BB962C8B-B14F-4D97-AF65-F5344CB8AC3E}">
        <p14:creationId xmlns:p14="http://schemas.microsoft.com/office/powerpoint/2010/main" val="4167581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TotalTime>
  <Words>1177</Words>
  <Application>Microsoft Office PowerPoint</Application>
  <PresentationFormat>Widescreen</PresentationFormat>
  <Paragraphs>209</Paragraphs>
  <Slides>31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DeepSeek-CJK-patch</vt:lpstr>
      <vt:lpstr>KaTeX_Main</vt:lpstr>
      <vt:lpstr>KaTeX_Math</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Yahia Mohammed El-Saeed</dc:creator>
  <cp:lastModifiedBy>يوسف محمد محمد على شلبيه</cp:lastModifiedBy>
  <cp:revision>32</cp:revision>
  <dcterms:created xsi:type="dcterms:W3CDTF">2025-05-04T10:29:38Z</dcterms:created>
  <dcterms:modified xsi:type="dcterms:W3CDTF">2025-05-13T12:06:58Z</dcterms:modified>
</cp:coreProperties>
</file>